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  <p:sldMasterId id="2147483680" r:id="rId2"/>
  </p:sldMasterIdLst>
  <p:notesMasterIdLst>
    <p:notesMasterId r:id="rId17"/>
  </p:notesMasterIdLst>
  <p:sldIdLst>
    <p:sldId id="275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</p:sldIdLst>
  <p:sldSz cx="12192000" cy="6858000"/>
  <p:notesSz cx="6858000" cy="9144000"/>
  <p:embeddedFontLst>
    <p:embeddedFont>
      <p:font typeface="Bree Serif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Helvetica Neue" panose="020B0604020202020204" charset="0"/>
      <p:regular r:id="rId23"/>
      <p:bold r:id="rId24"/>
      <p:italic r:id="rId25"/>
      <p:boldItalic r:id="rId26"/>
    </p:embeddedFont>
    <p:embeddedFont>
      <p:font typeface="Montserrat" panose="00000500000000000000" pitchFamily="2" charset="0"/>
      <p:regular r:id="rId27"/>
      <p:bold r:id="rId28"/>
      <p:italic r:id="rId29"/>
      <p:boldItalic r:id="rId30"/>
    </p:embeddedFont>
    <p:embeddedFont>
      <p:font typeface="Montserrat Light" panose="00000400000000000000" pitchFamily="2" charset="0"/>
      <p:regular r:id="rId31"/>
      <p:bold r:id="rId32"/>
      <p:italic r:id="rId33"/>
      <p:boldItalic r:id="rId34"/>
    </p:embeddedFont>
    <p:embeddedFont>
      <p:font typeface="Oswald" panose="00000500000000000000" pitchFamily="2" charset="0"/>
      <p:regular r:id="rId35"/>
      <p:bold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  <p:embeddedFont>
      <p:font typeface="Roboto Thin" panose="02000000000000000000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02" autoAdjust="0"/>
  </p:normalViewPr>
  <p:slideViewPr>
    <p:cSldViewPr snapToGrid="0">
      <p:cViewPr varScale="1">
        <p:scale>
          <a:sx n="67" d="100"/>
          <a:sy n="67" d="100"/>
        </p:scale>
        <p:origin x="1267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font" Target="fonts/font25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font" Target="fonts/font2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font" Target="fonts/font26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15" name="Google Shape;3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8" name="Google Shape;768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256610bde9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8" name="Google Shape;778;g256610bde9c_0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6" name="Google Shape;796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256610bde9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256610bde9c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827d8318f0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1" name="Google Shape;331;g2827d8318f0_2_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7b8e305b3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1" name="Google Shape;341;g27b8e305b3a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1" name="Google Shape;351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827d8318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3" name="Google Shape;383;g2827d8318f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0" name="Google Shape;400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7" name="Google Shape;487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1" name="Google Shape;651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2827d8318f0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3" name="Google Shape;743;g2827d8318f0_0_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mailto:meritxell.bachcuadra@unil.ch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mailto:meritxell.bachcuadra@unil.ch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I: Cover" type="tx">
  <p:cSld name="TITLE_AND_BODY">
    <p:bg>
      <p:bgPr>
        <a:solidFill>
          <a:srgbClr val="0171B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1300970" y="2424257"/>
            <a:ext cx="9590050" cy="456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1300970" y="3724402"/>
            <a:ext cx="9590050" cy="240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100" i="1">
                <a:solidFill>
                  <a:srgbClr val="FFFFFF"/>
                </a:solidFill>
              </a:defRPr>
            </a:lvl1pPr>
            <a:lvl2pPr marL="914400" lvl="1" indent="-29845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i="1">
                <a:solidFill>
                  <a:srgbClr val="FFFFFF"/>
                </a:solidFill>
              </a:defRPr>
            </a:lvl2pPr>
            <a:lvl3pPr marL="1371600" lvl="2" indent="-29845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i="1">
                <a:solidFill>
                  <a:srgbClr val="FFFFFF"/>
                </a:solidFill>
              </a:defRPr>
            </a:lvl3pPr>
            <a:lvl4pPr marL="1828800" lvl="3" indent="-29845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i="1">
                <a:solidFill>
                  <a:srgbClr val="FFFFFF"/>
                </a:solidFill>
              </a:defRPr>
            </a:lvl4pPr>
            <a:lvl5pPr marL="2286000" lvl="4" indent="-29845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i="1"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2"/>
          </p:nvPr>
        </p:nvSpPr>
        <p:spPr>
          <a:xfrm>
            <a:off x="1300971" y="3444007"/>
            <a:ext cx="9590051" cy="240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48"/>
              <a:buFont typeface="Arial"/>
              <a:buNone/>
              <a:defRPr sz="1148"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body" idx="3"/>
          </p:nvPr>
        </p:nvSpPr>
        <p:spPr>
          <a:xfrm>
            <a:off x="1300970" y="4291045"/>
            <a:ext cx="9590051" cy="233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i="1"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I: Section Cover">
  <p:cSld name="MI: Section Cover">
    <p:bg>
      <p:bgPr>
        <a:solidFill>
          <a:srgbClr val="FFFFFF">
            <a:alpha val="0"/>
          </a:srgbClr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>
            <a:spLocks noGrp="1"/>
          </p:cNvSpPr>
          <p:nvPr>
            <p:ph type="title"/>
          </p:nvPr>
        </p:nvSpPr>
        <p:spPr>
          <a:xfrm>
            <a:off x="3802567" y="2785836"/>
            <a:ext cx="7426712" cy="1286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6C0C6"/>
              </a:buClr>
              <a:buSzPts val="2800"/>
              <a:buFont typeface="Arial"/>
              <a:buNone/>
              <a:defRPr sz="2800">
                <a:solidFill>
                  <a:srgbClr val="B6C0C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145" name="Google Shape;145;p26" descr="Image 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9625" y="-8397"/>
            <a:ext cx="3675223" cy="68791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 txBox="1">
            <a:spLocks noGrp="1"/>
          </p:cNvSpPr>
          <p:nvPr>
            <p:ph type="sldNum" idx="1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I: 1 colomn + subtitle">
  <p:cSld name="MI: 1 colomn + subtitle">
    <p:bg>
      <p:bgPr>
        <a:solidFill>
          <a:srgbClr val="FFFFFF">
            <a:alpha val="0"/>
          </a:srgbClr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>
            <a:spLocks noGrp="1"/>
          </p:cNvSpPr>
          <p:nvPr>
            <p:ph type="body" idx="1"/>
          </p:nvPr>
        </p:nvSpPr>
        <p:spPr>
          <a:xfrm>
            <a:off x="557349" y="2007221"/>
            <a:ext cx="10796452" cy="3903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CC162F"/>
              </a:buClr>
              <a:buSzPts val="2800"/>
              <a:buFont typeface="Helvetica Neue"/>
              <a:buChar char="■"/>
              <a:defRPr>
                <a:solidFill>
                  <a:srgbClr val="304F5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406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CC162F"/>
              </a:buClr>
              <a:buSzPts val="2800"/>
              <a:buFont typeface="Helvetica Neue"/>
              <a:buChar char="–"/>
              <a:defRPr>
                <a:solidFill>
                  <a:srgbClr val="304F5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406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CC162F"/>
              </a:buClr>
              <a:buSzPts val="2800"/>
              <a:buFont typeface="Helvetica Neue"/>
              <a:buChar char="•"/>
              <a:defRPr>
                <a:solidFill>
                  <a:srgbClr val="304F5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406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CC162F"/>
              </a:buClr>
              <a:buSzPts val="2800"/>
              <a:buFont typeface="Helvetica Neue"/>
              <a:buChar char="•"/>
              <a:defRPr>
                <a:solidFill>
                  <a:srgbClr val="304F5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406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CC162F"/>
              </a:buClr>
              <a:buSzPts val="2800"/>
              <a:buFont typeface="Helvetica Neue"/>
              <a:buChar char="•"/>
              <a:defRPr>
                <a:solidFill>
                  <a:srgbClr val="304F5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49" name="Google Shape;149;p27" descr="Image 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62628" y="0"/>
            <a:ext cx="2269663" cy="1348967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>
            <a:spLocks noGrp="1"/>
          </p:cNvSpPr>
          <p:nvPr>
            <p:ph type="title"/>
          </p:nvPr>
        </p:nvSpPr>
        <p:spPr>
          <a:xfrm>
            <a:off x="1" y="34836"/>
            <a:ext cx="9742469" cy="1088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162F"/>
              </a:buClr>
              <a:buSzPts val="2800"/>
              <a:buFont typeface="Roboto Thin"/>
              <a:buNone/>
              <a:defRPr sz="2800">
                <a:solidFill>
                  <a:srgbClr val="CC162F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sldNum" idx="12"/>
          </p:nvPr>
        </p:nvSpPr>
        <p:spPr>
          <a:xfrm>
            <a:off x="11790651" y="6574229"/>
            <a:ext cx="217151" cy="202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" name="Google Shape;152;p27"/>
          <p:cNvSpPr txBox="1"/>
          <p:nvPr/>
        </p:nvSpPr>
        <p:spPr>
          <a:xfrm>
            <a:off x="95993" y="6539551"/>
            <a:ext cx="4642937" cy="202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171B1"/>
                </a:solidFill>
                <a:latin typeface="Arial"/>
                <a:ea typeface="Arial"/>
                <a:cs typeface="Arial"/>
                <a:sym typeface="Arial"/>
              </a:rPr>
              <a:t>© CIBM | </a:t>
            </a:r>
            <a:r>
              <a:rPr lang="en-US" sz="8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meritxell.bachcuadra@unil.ch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I: 1 colomn + subtitle">
  <p:cSld name="MI: 1 colomn + subtitle 2">
    <p:bg>
      <p:bgPr>
        <a:solidFill>
          <a:srgbClr val="FFFFFF">
            <a:alpha val="0"/>
          </a:srgbClr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>
            <a:spLocks noGrp="1"/>
          </p:cNvSpPr>
          <p:nvPr>
            <p:ph type="body" idx="1"/>
          </p:nvPr>
        </p:nvSpPr>
        <p:spPr>
          <a:xfrm>
            <a:off x="557349" y="2007221"/>
            <a:ext cx="10796452" cy="3903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CC162F"/>
              </a:buClr>
              <a:buSzPts val="2800"/>
              <a:buFont typeface="Helvetica Neue"/>
              <a:buChar char="■"/>
              <a:defRPr>
                <a:solidFill>
                  <a:srgbClr val="304F5A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CC162F"/>
              </a:buClr>
              <a:buSzPts val="2800"/>
              <a:buFont typeface="Helvetica Neue"/>
              <a:buChar char="–"/>
              <a:defRPr>
                <a:solidFill>
                  <a:srgbClr val="304F5A"/>
                </a:solidFill>
              </a:defRPr>
            </a:lvl2pPr>
            <a:lvl3pPr marL="1371600" lvl="2" indent="-406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CC162F"/>
              </a:buClr>
              <a:buSzPts val="2800"/>
              <a:buFont typeface="Helvetica Neue"/>
              <a:buChar char="•"/>
              <a:defRPr>
                <a:solidFill>
                  <a:srgbClr val="304F5A"/>
                </a:solidFill>
              </a:defRPr>
            </a:lvl3pPr>
            <a:lvl4pPr marL="1828800" lvl="3" indent="-406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CC162F"/>
              </a:buClr>
              <a:buSzPts val="2800"/>
              <a:buFont typeface="Helvetica Neue"/>
              <a:buChar char="•"/>
              <a:defRPr>
                <a:solidFill>
                  <a:srgbClr val="304F5A"/>
                </a:solidFill>
              </a:defRPr>
            </a:lvl4pPr>
            <a:lvl5pPr marL="2286000" lvl="4" indent="-406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CC162F"/>
              </a:buClr>
              <a:buSzPts val="2800"/>
              <a:buFont typeface="Helvetica Neue"/>
              <a:buChar char="•"/>
              <a:defRPr>
                <a:solidFill>
                  <a:srgbClr val="304F5A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8"/>
          <p:cNvSpPr/>
          <p:nvPr/>
        </p:nvSpPr>
        <p:spPr>
          <a:xfrm>
            <a:off x="-22188" y="6045832"/>
            <a:ext cx="2350530" cy="365126"/>
          </a:xfrm>
          <a:prstGeom prst="rect">
            <a:avLst/>
          </a:prstGeom>
          <a:solidFill>
            <a:srgbClr val="0171B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8"/>
          <p:cNvSpPr/>
          <p:nvPr/>
        </p:nvSpPr>
        <p:spPr>
          <a:xfrm>
            <a:off x="2449016" y="6045832"/>
            <a:ext cx="2350530" cy="365126"/>
          </a:xfrm>
          <a:prstGeom prst="rect">
            <a:avLst/>
          </a:prstGeom>
          <a:solidFill>
            <a:srgbClr val="0171B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8"/>
          <p:cNvSpPr/>
          <p:nvPr/>
        </p:nvSpPr>
        <p:spPr>
          <a:xfrm>
            <a:off x="4920219" y="6045832"/>
            <a:ext cx="2350531" cy="365126"/>
          </a:xfrm>
          <a:prstGeom prst="rect">
            <a:avLst/>
          </a:prstGeom>
          <a:solidFill>
            <a:srgbClr val="0171B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8"/>
          <p:cNvSpPr/>
          <p:nvPr/>
        </p:nvSpPr>
        <p:spPr>
          <a:xfrm>
            <a:off x="7391938" y="6045832"/>
            <a:ext cx="2350531" cy="365126"/>
          </a:xfrm>
          <a:prstGeom prst="rect">
            <a:avLst/>
          </a:prstGeom>
          <a:solidFill>
            <a:srgbClr val="0171B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8"/>
          <p:cNvSpPr/>
          <p:nvPr/>
        </p:nvSpPr>
        <p:spPr>
          <a:xfrm>
            <a:off x="9862628" y="6045834"/>
            <a:ext cx="2350531" cy="365126"/>
          </a:xfrm>
          <a:prstGeom prst="rect">
            <a:avLst/>
          </a:prstGeom>
          <a:solidFill>
            <a:srgbClr val="CC162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8"/>
          <p:cNvSpPr txBox="1"/>
          <p:nvPr/>
        </p:nvSpPr>
        <p:spPr>
          <a:xfrm>
            <a:off x="10373468" y="6072728"/>
            <a:ext cx="1388242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CIBM.CH</a:t>
            </a:r>
            <a:endParaRPr/>
          </a:p>
        </p:txBody>
      </p:sp>
      <p:sp>
        <p:nvSpPr>
          <p:cNvPr id="161" name="Google Shape;161;p28"/>
          <p:cNvSpPr txBox="1">
            <a:spLocks noGrp="1"/>
          </p:cNvSpPr>
          <p:nvPr>
            <p:ph type="title"/>
          </p:nvPr>
        </p:nvSpPr>
        <p:spPr>
          <a:xfrm>
            <a:off x="1" y="34836"/>
            <a:ext cx="9742469" cy="1088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162F"/>
              </a:buClr>
              <a:buSzPts val="2800"/>
              <a:buFont typeface="Arial"/>
              <a:buNone/>
              <a:defRPr sz="2800">
                <a:solidFill>
                  <a:srgbClr val="CC162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8"/>
          <p:cNvSpPr txBox="1">
            <a:spLocks noGrp="1"/>
          </p:cNvSpPr>
          <p:nvPr>
            <p:ph type="sldNum" idx="12"/>
          </p:nvPr>
        </p:nvSpPr>
        <p:spPr>
          <a:xfrm>
            <a:off x="11790651" y="6574229"/>
            <a:ext cx="217151" cy="202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28"/>
          <p:cNvSpPr txBox="1"/>
          <p:nvPr/>
        </p:nvSpPr>
        <p:spPr>
          <a:xfrm>
            <a:off x="95994" y="6539551"/>
            <a:ext cx="2259091" cy="202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171B1"/>
                </a:solidFill>
                <a:latin typeface="Arial"/>
                <a:ea typeface="Arial"/>
                <a:cs typeface="Arial"/>
                <a:sym typeface="Arial"/>
              </a:rPr>
              <a:t>© CIBM | Center for Biomedical Imaging 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: End slide">
  <p:cSld name="MI: End slide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>
            <a:spLocks noGrp="1"/>
          </p:cNvSpPr>
          <p:nvPr>
            <p:ph type="sldNum" idx="1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I: 1 column">
  <p:cSld name="MI: 1 column">
    <p:bg>
      <p:bgPr>
        <a:solidFill>
          <a:srgbClr val="FFFFFF">
            <a:alpha val="0"/>
          </a:srgbClr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>
            <a:spLocks noGrp="1"/>
          </p:cNvSpPr>
          <p:nvPr>
            <p:ph type="title"/>
          </p:nvPr>
        </p:nvSpPr>
        <p:spPr>
          <a:xfrm>
            <a:off x="1" y="0"/>
            <a:ext cx="9742469" cy="1123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162F"/>
              </a:buClr>
              <a:buSzPts val="2800"/>
              <a:buFont typeface="Arial"/>
              <a:buNone/>
              <a:defRPr sz="2800">
                <a:solidFill>
                  <a:srgbClr val="CC162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0"/>
          <p:cNvSpPr txBox="1">
            <a:spLocks noGrp="1"/>
          </p:cNvSpPr>
          <p:nvPr>
            <p:ph type="sldNum" idx="12"/>
          </p:nvPr>
        </p:nvSpPr>
        <p:spPr>
          <a:xfrm>
            <a:off x="11790651" y="6566217"/>
            <a:ext cx="217151" cy="218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30"/>
          <p:cNvSpPr txBox="1"/>
          <p:nvPr/>
        </p:nvSpPr>
        <p:spPr>
          <a:xfrm>
            <a:off x="95994" y="6539551"/>
            <a:ext cx="2259091" cy="218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0171B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CIBM | Center for Biomedical Imaging </a:t>
            </a:r>
            <a:endParaRPr/>
          </a:p>
        </p:txBody>
      </p:sp>
      <p:sp>
        <p:nvSpPr>
          <p:cNvPr id="170" name="Google Shape;170;p30"/>
          <p:cNvSpPr/>
          <p:nvPr/>
        </p:nvSpPr>
        <p:spPr>
          <a:xfrm>
            <a:off x="-22188" y="6045832"/>
            <a:ext cx="2350530" cy="365126"/>
          </a:xfrm>
          <a:prstGeom prst="rect">
            <a:avLst/>
          </a:prstGeom>
          <a:solidFill>
            <a:srgbClr val="0171B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0"/>
          <p:cNvSpPr/>
          <p:nvPr/>
        </p:nvSpPr>
        <p:spPr>
          <a:xfrm>
            <a:off x="2449016" y="6045832"/>
            <a:ext cx="2350530" cy="365126"/>
          </a:xfrm>
          <a:prstGeom prst="rect">
            <a:avLst/>
          </a:prstGeom>
          <a:solidFill>
            <a:srgbClr val="0171B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0"/>
          <p:cNvSpPr/>
          <p:nvPr/>
        </p:nvSpPr>
        <p:spPr>
          <a:xfrm>
            <a:off x="4920219" y="6045832"/>
            <a:ext cx="2350531" cy="365126"/>
          </a:xfrm>
          <a:prstGeom prst="rect">
            <a:avLst/>
          </a:prstGeom>
          <a:solidFill>
            <a:srgbClr val="0171B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30"/>
          <p:cNvSpPr/>
          <p:nvPr/>
        </p:nvSpPr>
        <p:spPr>
          <a:xfrm>
            <a:off x="7391938" y="6045832"/>
            <a:ext cx="2350531" cy="365126"/>
          </a:xfrm>
          <a:prstGeom prst="rect">
            <a:avLst/>
          </a:prstGeom>
          <a:solidFill>
            <a:srgbClr val="0171B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0"/>
          <p:cNvSpPr/>
          <p:nvPr/>
        </p:nvSpPr>
        <p:spPr>
          <a:xfrm>
            <a:off x="9862628" y="6045834"/>
            <a:ext cx="2350531" cy="365126"/>
          </a:xfrm>
          <a:prstGeom prst="rect">
            <a:avLst/>
          </a:prstGeom>
          <a:solidFill>
            <a:srgbClr val="CC162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0"/>
          <p:cNvSpPr txBox="1">
            <a:spLocks noGrp="1"/>
          </p:cNvSpPr>
          <p:nvPr>
            <p:ph type="body" idx="1"/>
          </p:nvPr>
        </p:nvSpPr>
        <p:spPr>
          <a:xfrm>
            <a:off x="557349" y="1348966"/>
            <a:ext cx="10796452" cy="4471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CC162F"/>
              </a:buClr>
              <a:buSzPts val="2800"/>
              <a:buFont typeface="Helvetica Neue"/>
              <a:buChar char="■"/>
              <a:defRPr>
                <a:solidFill>
                  <a:srgbClr val="304F5A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CC162F"/>
              </a:buClr>
              <a:buSzPts val="2800"/>
              <a:buFont typeface="Helvetica Neue"/>
              <a:buChar char="–"/>
              <a:defRPr>
                <a:solidFill>
                  <a:srgbClr val="304F5A"/>
                </a:solidFill>
              </a:defRPr>
            </a:lvl2pPr>
            <a:lvl3pPr marL="1371600" lvl="2" indent="-406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CC162F"/>
              </a:buClr>
              <a:buSzPts val="2800"/>
              <a:buFont typeface="Helvetica Neue"/>
              <a:buChar char="•"/>
              <a:defRPr>
                <a:solidFill>
                  <a:srgbClr val="304F5A"/>
                </a:solidFill>
              </a:defRPr>
            </a:lvl3pPr>
            <a:lvl4pPr marL="1828800" lvl="3" indent="-406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CC162F"/>
              </a:buClr>
              <a:buSzPts val="2800"/>
              <a:buFont typeface="Helvetica Neue"/>
              <a:buChar char="•"/>
              <a:defRPr>
                <a:solidFill>
                  <a:srgbClr val="304F5A"/>
                </a:solidFill>
              </a:defRPr>
            </a:lvl4pPr>
            <a:lvl5pPr marL="2286000" lvl="4" indent="-406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CC162F"/>
              </a:buClr>
              <a:buSzPts val="2800"/>
              <a:buFont typeface="Helvetica Neue"/>
              <a:buChar char="•"/>
              <a:defRPr>
                <a:solidFill>
                  <a:srgbClr val="304F5A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30"/>
          <p:cNvSpPr txBox="1"/>
          <p:nvPr/>
        </p:nvSpPr>
        <p:spPr>
          <a:xfrm>
            <a:off x="10373468" y="6072728"/>
            <a:ext cx="1388242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CIBM.CH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I: 2 columns + subtitle">
  <p:cSld name="MI: 2 columns + subtitle">
    <p:bg>
      <p:bgPr>
        <a:solidFill>
          <a:srgbClr val="FFFFFF">
            <a:alpha val="0"/>
          </a:srgbClr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>
            <a:spLocks noGrp="1"/>
          </p:cNvSpPr>
          <p:nvPr>
            <p:ph type="body" idx="1"/>
          </p:nvPr>
        </p:nvSpPr>
        <p:spPr>
          <a:xfrm>
            <a:off x="583471" y="1695152"/>
            <a:ext cx="5197801" cy="474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9ED1"/>
              </a:buClr>
              <a:buSzPts val="2400"/>
              <a:buFont typeface="Arial"/>
              <a:buNone/>
              <a:defRPr sz="2400">
                <a:solidFill>
                  <a:srgbClr val="009ED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9ED1"/>
              </a:buClr>
              <a:buSzPts val="2400"/>
              <a:buFont typeface="Arial"/>
              <a:buChar char="✚"/>
              <a:defRPr sz="2400">
                <a:solidFill>
                  <a:srgbClr val="009ED1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9ED1"/>
              </a:buClr>
              <a:buSzPts val="2400"/>
              <a:buFont typeface="Arial"/>
              <a:buChar char="•"/>
              <a:defRPr sz="2400">
                <a:solidFill>
                  <a:srgbClr val="009ED1"/>
                </a:solidFill>
              </a:defRPr>
            </a:lvl3pPr>
            <a:lvl4pPr marL="1828800" lvl="3" indent="-381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9ED1"/>
              </a:buClr>
              <a:buSzPts val="2400"/>
              <a:buFont typeface="Arial"/>
              <a:buChar char="•"/>
              <a:defRPr sz="2400">
                <a:solidFill>
                  <a:srgbClr val="009ED1"/>
                </a:solidFill>
              </a:defRPr>
            </a:lvl4pPr>
            <a:lvl5pPr marL="2286000" lvl="4" indent="-381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9ED1"/>
              </a:buClr>
              <a:buSzPts val="2400"/>
              <a:buFont typeface="Arial"/>
              <a:buChar char="•"/>
              <a:defRPr sz="2400">
                <a:solidFill>
                  <a:srgbClr val="009ED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title"/>
          </p:nvPr>
        </p:nvSpPr>
        <p:spPr>
          <a:xfrm>
            <a:off x="1" y="0"/>
            <a:ext cx="9742469" cy="1123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162F"/>
              </a:buClr>
              <a:buSzPts val="2800"/>
              <a:buFont typeface="Arial"/>
              <a:buNone/>
              <a:defRPr sz="2800">
                <a:solidFill>
                  <a:srgbClr val="CC162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1"/>
          <p:cNvSpPr/>
          <p:nvPr/>
        </p:nvSpPr>
        <p:spPr>
          <a:xfrm>
            <a:off x="-22188" y="6045832"/>
            <a:ext cx="2350530" cy="365126"/>
          </a:xfrm>
          <a:prstGeom prst="rect">
            <a:avLst/>
          </a:prstGeom>
          <a:solidFill>
            <a:srgbClr val="0171B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1"/>
          <p:cNvSpPr/>
          <p:nvPr/>
        </p:nvSpPr>
        <p:spPr>
          <a:xfrm>
            <a:off x="2449016" y="6045832"/>
            <a:ext cx="2350530" cy="365126"/>
          </a:xfrm>
          <a:prstGeom prst="rect">
            <a:avLst/>
          </a:prstGeom>
          <a:solidFill>
            <a:srgbClr val="0171B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1"/>
          <p:cNvSpPr/>
          <p:nvPr/>
        </p:nvSpPr>
        <p:spPr>
          <a:xfrm>
            <a:off x="4920219" y="6045832"/>
            <a:ext cx="2350531" cy="365126"/>
          </a:xfrm>
          <a:prstGeom prst="rect">
            <a:avLst/>
          </a:prstGeom>
          <a:solidFill>
            <a:srgbClr val="0171B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1"/>
          <p:cNvSpPr/>
          <p:nvPr/>
        </p:nvSpPr>
        <p:spPr>
          <a:xfrm>
            <a:off x="7391938" y="6045832"/>
            <a:ext cx="2350531" cy="365126"/>
          </a:xfrm>
          <a:prstGeom prst="rect">
            <a:avLst/>
          </a:prstGeom>
          <a:solidFill>
            <a:srgbClr val="0171B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1"/>
          <p:cNvSpPr/>
          <p:nvPr/>
        </p:nvSpPr>
        <p:spPr>
          <a:xfrm>
            <a:off x="9862628" y="6045834"/>
            <a:ext cx="2350531" cy="365126"/>
          </a:xfrm>
          <a:prstGeom prst="rect">
            <a:avLst/>
          </a:prstGeom>
          <a:solidFill>
            <a:srgbClr val="CC162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31"/>
          <p:cNvSpPr txBox="1"/>
          <p:nvPr/>
        </p:nvSpPr>
        <p:spPr>
          <a:xfrm>
            <a:off x="10373468" y="6072728"/>
            <a:ext cx="1388242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CIBM.CH</a:t>
            </a:r>
            <a:endParaRPr/>
          </a:p>
        </p:txBody>
      </p:sp>
      <p:sp>
        <p:nvSpPr>
          <p:cNvPr id="186" name="Google Shape;186;p31"/>
          <p:cNvSpPr txBox="1">
            <a:spLocks noGrp="1"/>
          </p:cNvSpPr>
          <p:nvPr>
            <p:ph type="sldNum" idx="12"/>
          </p:nvPr>
        </p:nvSpPr>
        <p:spPr>
          <a:xfrm>
            <a:off x="11790651" y="6574229"/>
            <a:ext cx="217151" cy="202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" name="Google Shape;187;p31"/>
          <p:cNvSpPr txBox="1"/>
          <p:nvPr/>
        </p:nvSpPr>
        <p:spPr>
          <a:xfrm>
            <a:off x="95994" y="6539551"/>
            <a:ext cx="2259091" cy="202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171B1"/>
                </a:solidFill>
                <a:latin typeface="Arial"/>
                <a:ea typeface="Arial"/>
                <a:cs typeface="Arial"/>
                <a:sym typeface="Arial"/>
              </a:rPr>
              <a:t>© CIBM | Center for Biomedical Imaging 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I: 2 columns">
  <p:cSld name="MI: 2 columns">
    <p:bg>
      <p:bgPr>
        <a:solidFill>
          <a:srgbClr val="FFFFFF">
            <a:alpha val="0"/>
          </a:srgbClr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/>
          <p:nvPr/>
        </p:nvSpPr>
        <p:spPr>
          <a:xfrm>
            <a:off x="-22188" y="6045832"/>
            <a:ext cx="2350530" cy="365126"/>
          </a:xfrm>
          <a:prstGeom prst="rect">
            <a:avLst/>
          </a:prstGeom>
          <a:solidFill>
            <a:srgbClr val="0171B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2"/>
          <p:cNvSpPr/>
          <p:nvPr/>
        </p:nvSpPr>
        <p:spPr>
          <a:xfrm>
            <a:off x="2449016" y="6045832"/>
            <a:ext cx="2350530" cy="365126"/>
          </a:xfrm>
          <a:prstGeom prst="rect">
            <a:avLst/>
          </a:prstGeom>
          <a:solidFill>
            <a:srgbClr val="0171B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2"/>
          <p:cNvSpPr/>
          <p:nvPr/>
        </p:nvSpPr>
        <p:spPr>
          <a:xfrm>
            <a:off x="4920219" y="6045832"/>
            <a:ext cx="2350531" cy="365126"/>
          </a:xfrm>
          <a:prstGeom prst="rect">
            <a:avLst/>
          </a:prstGeom>
          <a:solidFill>
            <a:srgbClr val="0171B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2"/>
          <p:cNvSpPr/>
          <p:nvPr/>
        </p:nvSpPr>
        <p:spPr>
          <a:xfrm>
            <a:off x="7391938" y="6045832"/>
            <a:ext cx="2350531" cy="365126"/>
          </a:xfrm>
          <a:prstGeom prst="rect">
            <a:avLst/>
          </a:prstGeom>
          <a:solidFill>
            <a:srgbClr val="0171B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2"/>
          <p:cNvSpPr/>
          <p:nvPr/>
        </p:nvSpPr>
        <p:spPr>
          <a:xfrm>
            <a:off x="9862628" y="6045834"/>
            <a:ext cx="2350531" cy="365126"/>
          </a:xfrm>
          <a:prstGeom prst="rect">
            <a:avLst/>
          </a:prstGeom>
          <a:solidFill>
            <a:srgbClr val="CC162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2"/>
          <p:cNvSpPr txBox="1">
            <a:spLocks noGrp="1"/>
          </p:cNvSpPr>
          <p:nvPr>
            <p:ph type="title"/>
          </p:nvPr>
        </p:nvSpPr>
        <p:spPr>
          <a:xfrm>
            <a:off x="1" y="0"/>
            <a:ext cx="9742469" cy="1123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162F"/>
              </a:buClr>
              <a:buSzPts val="2800"/>
              <a:buFont typeface="Arial"/>
              <a:buNone/>
              <a:defRPr sz="2800">
                <a:solidFill>
                  <a:srgbClr val="CC162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2"/>
          <p:cNvSpPr txBox="1">
            <a:spLocks noGrp="1"/>
          </p:cNvSpPr>
          <p:nvPr>
            <p:ph type="body" idx="1"/>
          </p:nvPr>
        </p:nvSpPr>
        <p:spPr>
          <a:xfrm>
            <a:off x="583470" y="1350067"/>
            <a:ext cx="5197801" cy="456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CC162F"/>
              </a:buClr>
              <a:buSzPts val="2800"/>
              <a:buFont typeface="Helvetica Neue"/>
              <a:buChar char="■"/>
              <a:defRPr>
                <a:solidFill>
                  <a:srgbClr val="304F5A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CC162F"/>
              </a:buClr>
              <a:buSzPts val="2800"/>
              <a:buFont typeface="Helvetica Neue"/>
              <a:buChar char="–"/>
              <a:defRPr>
                <a:solidFill>
                  <a:srgbClr val="304F5A"/>
                </a:solidFill>
              </a:defRPr>
            </a:lvl2pPr>
            <a:lvl3pPr marL="1371600" lvl="2" indent="-406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CC162F"/>
              </a:buClr>
              <a:buSzPts val="2800"/>
              <a:buFont typeface="Helvetica Neue"/>
              <a:buChar char="•"/>
              <a:defRPr>
                <a:solidFill>
                  <a:srgbClr val="304F5A"/>
                </a:solidFill>
              </a:defRPr>
            </a:lvl3pPr>
            <a:lvl4pPr marL="1828800" lvl="3" indent="-406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CC162F"/>
              </a:buClr>
              <a:buSzPts val="2800"/>
              <a:buFont typeface="Helvetica Neue"/>
              <a:buChar char="•"/>
              <a:defRPr>
                <a:solidFill>
                  <a:srgbClr val="304F5A"/>
                </a:solidFill>
              </a:defRPr>
            </a:lvl4pPr>
            <a:lvl5pPr marL="2286000" lvl="4" indent="-406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CC162F"/>
              </a:buClr>
              <a:buSzPts val="2800"/>
              <a:buFont typeface="Helvetica Neue"/>
              <a:buChar char="•"/>
              <a:defRPr>
                <a:solidFill>
                  <a:srgbClr val="304F5A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p32"/>
          <p:cNvSpPr txBox="1"/>
          <p:nvPr/>
        </p:nvSpPr>
        <p:spPr>
          <a:xfrm>
            <a:off x="10373468" y="6072728"/>
            <a:ext cx="1388242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CIBM.CH</a:t>
            </a:r>
            <a:endParaRPr/>
          </a:p>
        </p:txBody>
      </p:sp>
      <p:sp>
        <p:nvSpPr>
          <p:cNvPr id="197" name="Google Shape;197;p32"/>
          <p:cNvSpPr txBox="1">
            <a:spLocks noGrp="1"/>
          </p:cNvSpPr>
          <p:nvPr>
            <p:ph type="sldNum" idx="12"/>
          </p:nvPr>
        </p:nvSpPr>
        <p:spPr>
          <a:xfrm>
            <a:off x="11790651" y="6574229"/>
            <a:ext cx="217151" cy="202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" name="Google Shape;198;p32"/>
          <p:cNvSpPr txBox="1"/>
          <p:nvPr/>
        </p:nvSpPr>
        <p:spPr>
          <a:xfrm>
            <a:off x="95994" y="6539551"/>
            <a:ext cx="2259091" cy="202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171B1"/>
                </a:solidFill>
                <a:latin typeface="Arial"/>
                <a:ea typeface="Arial"/>
                <a:cs typeface="Arial"/>
                <a:sym typeface="Arial"/>
              </a:rPr>
              <a:t>© CIBM | Center for Biomedical Imaging 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&amp; Bullets">
  <p:cSld name="Title &amp; Bulle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>
            <a:spLocks noGrp="1"/>
          </p:cNvSpPr>
          <p:nvPr>
            <p:ph type="title"/>
          </p:nvPr>
        </p:nvSpPr>
        <p:spPr>
          <a:xfrm>
            <a:off x="603250" y="476250"/>
            <a:ext cx="10985500" cy="716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  <a:defRPr sz="4200" b="1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3"/>
          <p:cNvSpPr txBox="1">
            <a:spLocks noGrp="1"/>
          </p:cNvSpPr>
          <p:nvPr>
            <p:ph type="body" idx="1"/>
          </p:nvPr>
        </p:nvSpPr>
        <p:spPr>
          <a:xfrm>
            <a:off x="603250" y="1122981"/>
            <a:ext cx="10985500" cy="467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50" tIns="22850" rIns="22850" bIns="228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  <a:defRPr sz="2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p33"/>
          <p:cNvSpPr txBox="1">
            <a:spLocks noGrp="1"/>
          </p:cNvSpPr>
          <p:nvPr>
            <p:ph type="body" idx="2"/>
          </p:nvPr>
        </p:nvSpPr>
        <p:spPr>
          <a:xfrm>
            <a:off x="603250" y="2124252"/>
            <a:ext cx="10985500" cy="4128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rmAutofit/>
          </a:bodyPr>
          <a:lstStyle>
            <a:lvl1pPr marL="457200" lvl="0" indent="-416052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952"/>
              <a:buFont typeface="Helvetica Neue"/>
              <a:buChar char="•"/>
              <a:def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16052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952"/>
              <a:buFont typeface="Helvetica Neue"/>
              <a:buChar char="•"/>
              <a:def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416052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952"/>
              <a:buFont typeface="Helvetica Neue"/>
              <a:buChar char="•"/>
              <a:def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416052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952"/>
              <a:buFont typeface="Helvetica Neue"/>
              <a:buChar char="•"/>
              <a:def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416051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952"/>
              <a:buFont typeface="Helvetica Neue"/>
              <a:buChar char="•"/>
              <a:def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33"/>
          <p:cNvSpPr txBox="1">
            <a:spLocks noGrp="1"/>
          </p:cNvSpPr>
          <p:nvPr>
            <p:ph type="sldNum" idx="12"/>
          </p:nvPr>
        </p:nvSpPr>
        <p:spPr>
          <a:xfrm>
            <a:off x="5997574" y="6540499"/>
            <a:ext cx="190603" cy="18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/>
              <a:buNone/>
              <a:defRPr sz="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/>
              <a:buNone/>
              <a:defRPr sz="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/>
              <a:buNone/>
              <a:defRPr sz="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/>
              <a:buNone/>
              <a:defRPr sz="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/>
              <a:buNone/>
              <a:defRPr sz="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/>
              <a:buNone/>
              <a:defRPr sz="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/>
              <a:buNone/>
              <a:defRPr sz="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/>
              <a:buNone/>
              <a:defRPr sz="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/>
              <a:buNone/>
              <a:defRPr sz="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800">
              <a:solidFill>
                <a:srgbClr val="0171B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I: 1 colomn + subtitle">
  <p:cSld name="MI: 1 colomn + subtitle">
    <p:bg>
      <p:bgPr>
        <a:solidFill>
          <a:srgbClr val="FFFFFF">
            <a:alpha val="0"/>
          </a:srgbClr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557349" y="2007221"/>
            <a:ext cx="10796452" cy="3903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CC162F"/>
              </a:buClr>
              <a:buSzPts val="2800"/>
              <a:buFont typeface="Helvetica Neue"/>
              <a:buChar char="■"/>
              <a:defRPr>
                <a:solidFill>
                  <a:srgbClr val="304F5A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CC162F"/>
              </a:buClr>
              <a:buSzPts val="2800"/>
              <a:buFont typeface="Helvetica Neue"/>
              <a:buChar char="–"/>
              <a:defRPr>
                <a:solidFill>
                  <a:srgbClr val="304F5A"/>
                </a:solidFill>
              </a:defRPr>
            </a:lvl2pPr>
            <a:lvl3pPr marL="1371600" lvl="2" indent="-406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CC162F"/>
              </a:buClr>
              <a:buSzPts val="2800"/>
              <a:buFont typeface="Helvetica Neue"/>
              <a:buChar char="•"/>
              <a:defRPr>
                <a:solidFill>
                  <a:srgbClr val="304F5A"/>
                </a:solidFill>
              </a:defRPr>
            </a:lvl3pPr>
            <a:lvl4pPr marL="1828800" lvl="3" indent="-406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CC162F"/>
              </a:buClr>
              <a:buSzPts val="2800"/>
              <a:buFont typeface="Helvetica Neue"/>
              <a:buChar char="•"/>
              <a:defRPr>
                <a:solidFill>
                  <a:srgbClr val="304F5A"/>
                </a:solidFill>
              </a:defRPr>
            </a:lvl4pPr>
            <a:lvl5pPr marL="2286000" lvl="4" indent="-406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CC162F"/>
              </a:buClr>
              <a:buSzPts val="2800"/>
              <a:buFont typeface="Helvetica Neue"/>
              <a:buChar char="•"/>
              <a:defRPr>
                <a:solidFill>
                  <a:srgbClr val="304F5A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-22188" y="6045832"/>
            <a:ext cx="2350530" cy="365126"/>
          </a:xfrm>
          <a:prstGeom prst="rect">
            <a:avLst/>
          </a:prstGeom>
          <a:solidFill>
            <a:srgbClr val="0171B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2449016" y="6045832"/>
            <a:ext cx="2350530" cy="365126"/>
          </a:xfrm>
          <a:prstGeom prst="rect">
            <a:avLst/>
          </a:prstGeom>
          <a:solidFill>
            <a:srgbClr val="0171B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4920219" y="6045832"/>
            <a:ext cx="2350531" cy="365126"/>
          </a:xfrm>
          <a:prstGeom prst="rect">
            <a:avLst/>
          </a:prstGeom>
          <a:solidFill>
            <a:srgbClr val="0171B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"/>
          <p:cNvSpPr/>
          <p:nvPr/>
        </p:nvSpPr>
        <p:spPr>
          <a:xfrm>
            <a:off x="7391938" y="6045832"/>
            <a:ext cx="2350531" cy="365126"/>
          </a:xfrm>
          <a:prstGeom prst="rect">
            <a:avLst/>
          </a:prstGeom>
          <a:solidFill>
            <a:srgbClr val="0171B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/>
          <p:nvPr/>
        </p:nvSpPr>
        <p:spPr>
          <a:xfrm>
            <a:off x="9862628" y="6045834"/>
            <a:ext cx="2350531" cy="365126"/>
          </a:xfrm>
          <a:prstGeom prst="rect">
            <a:avLst/>
          </a:prstGeom>
          <a:solidFill>
            <a:srgbClr val="CC162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" y="34836"/>
            <a:ext cx="9742469" cy="1088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162F"/>
              </a:buClr>
              <a:buSzPts val="2800"/>
              <a:buFont typeface="Arial"/>
              <a:buNone/>
              <a:defRPr sz="2800">
                <a:solidFill>
                  <a:srgbClr val="CC162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11790651" y="6574229"/>
            <a:ext cx="217151" cy="202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I: Section Cover">
  <p:cSld name="MI: Section Cover">
    <p:bg>
      <p:bgPr>
        <a:solidFill>
          <a:srgbClr val="FFFFFF">
            <a:alpha val="0"/>
          </a:srgbClr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802567" y="2785836"/>
            <a:ext cx="7426712" cy="1286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6C0C6"/>
              </a:buClr>
              <a:buSzPts val="2800"/>
              <a:buFont typeface="Arial"/>
              <a:buNone/>
              <a:defRPr sz="2800">
                <a:solidFill>
                  <a:srgbClr val="B6C0C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28" name="Google Shape;28;p4" descr="Image 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9625" y="-8397"/>
            <a:ext cx="3675223" cy="687910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: End slide">
  <p:cSld name="MI: End slid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I: 1 column">
  <p:cSld name="MI: 1 column">
    <p:bg>
      <p:bgPr>
        <a:solidFill>
          <a:srgbClr val="FFFFFF">
            <a:alpha val="0"/>
          </a:srgbClr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" y="0"/>
            <a:ext cx="9742469" cy="1123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162F"/>
              </a:buClr>
              <a:buSzPts val="2800"/>
              <a:buFont typeface="Arial"/>
              <a:buNone/>
              <a:defRPr sz="2800">
                <a:solidFill>
                  <a:srgbClr val="CC162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11790651" y="6566217"/>
            <a:ext cx="217151" cy="218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-22188" y="6045832"/>
            <a:ext cx="2350530" cy="365126"/>
          </a:xfrm>
          <a:prstGeom prst="rect">
            <a:avLst/>
          </a:prstGeom>
          <a:solidFill>
            <a:srgbClr val="0171B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6"/>
          <p:cNvSpPr/>
          <p:nvPr/>
        </p:nvSpPr>
        <p:spPr>
          <a:xfrm>
            <a:off x="2449016" y="6045832"/>
            <a:ext cx="2350530" cy="365126"/>
          </a:xfrm>
          <a:prstGeom prst="rect">
            <a:avLst/>
          </a:prstGeom>
          <a:solidFill>
            <a:srgbClr val="0171B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6"/>
          <p:cNvSpPr/>
          <p:nvPr/>
        </p:nvSpPr>
        <p:spPr>
          <a:xfrm>
            <a:off x="4920219" y="6045832"/>
            <a:ext cx="2350531" cy="365126"/>
          </a:xfrm>
          <a:prstGeom prst="rect">
            <a:avLst/>
          </a:prstGeom>
          <a:solidFill>
            <a:srgbClr val="0171B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6"/>
          <p:cNvSpPr/>
          <p:nvPr/>
        </p:nvSpPr>
        <p:spPr>
          <a:xfrm>
            <a:off x="7391938" y="6045832"/>
            <a:ext cx="2350531" cy="365126"/>
          </a:xfrm>
          <a:prstGeom prst="rect">
            <a:avLst/>
          </a:prstGeom>
          <a:solidFill>
            <a:srgbClr val="0171B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6"/>
          <p:cNvSpPr/>
          <p:nvPr/>
        </p:nvSpPr>
        <p:spPr>
          <a:xfrm>
            <a:off x="9862628" y="6045834"/>
            <a:ext cx="2350531" cy="365126"/>
          </a:xfrm>
          <a:prstGeom prst="rect">
            <a:avLst/>
          </a:prstGeom>
          <a:solidFill>
            <a:srgbClr val="CC162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557349" y="1348966"/>
            <a:ext cx="10796452" cy="4471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CC162F"/>
              </a:buClr>
              <a:buSzPts val="2800"/>
              <a:buFont typeface="Helvetica Neue"/>
              <a:buChar char="■"/>
              <a:defRPr>
                <a:solidFill>
                  <a:srgbClr val="304F5A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CC162F"/>
              </a:buClr>
              <a:buSzPts val="2800"/>
              <a:buFont typeface="Helvetica Neue"/>
              <a:buChar char="–"/>
              <a:defRPr>
                <a:solidFill>
                  <a:srgbClr val="304F5A"/>
                </a:solidFill>
              </a:defRPr>
            </a:lvl2pPr>
            <a:lvl3pPr marL="1371600" lvl="2" indent="-406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CC162F"/>
              </a:buClr>
              <a:buSzPts val="2800"/>
              <a:buFont typeface="Helvetica Neue"/>
              <a:buChar char="•"/>
              <a:defRPr>
                <a:solidFill>
                  <a:srgbClr val="304F5A"/>
                </a:solidFill>
              </a:defRPr>
            </a:lvl3pPr>
            <a:lvl4pPr marL="1828800" lvl="3" indent="-406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CC162F"/>
              </a:buClr>
              <a:buSzPts val="2800"/>
              <a:buFont typeface="Helvetica Neue"/>
              <a:buChar char="•"/>
              <a:defRPr>
                <a:solidFill>
                  <a:srgbClr val="304F5A"/>
                </a:solidFill>
              </a:defRPr>
            </a:lvl4pPr>
            <a:lvl5pPr marL="2286000" lvl="4" indent="-406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CC162F"/>
              </a:buClr>
              <a:buSzPts val="2800"/>
              <a:buFont typeface="Helvetica Neue"/>
              <a:buChar char="•"/>
              <a:defRPr>
                <a:solidFill>
                  <a:srgbClr val="304F5A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I: 2 columns + subtitle">
  <p:cSld name="MI: 2 columns + subtitle">
    <p:bg>
      <p:bgPr>
        <a:solidFill>
          <a:srgbClr val="FFFFFF">
            <a:alpha val="0"/>
          </a:srgbClr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583471" y="1695152"/>
            <a:ext cx="5197801" cy="474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9ED1"/>
              </a:buClr>
              <a:buSzPts val="2400"/>
              <a:buFont typeface="Arial"/>
              <a:buNone/>
              <a:defRPr sz="2400">
                <a:solidFill>
                  <a:srgbClr val="009ED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9ED1"/>
              </a:buClr>
              <a:buSzPts val="2400"/>
              <a:buFont typeface="Arial"/>
              <a:buChar char="✚"/>
              <a:defRPr sz="2400">
                <a:solidFill>
                  <a:srgbClr val="009ED1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9ED1"/>
              </a:buClr>
              <a:buSzPts val="2400"/>
              <a:buFont typeface="Arial"/>
              <a:buChar char="•"/>
              <a:defRPr sz="2400">
                <a:solidFill>
                  <a:srgbClr val="009ED1"/>
                </a:solidFill>
              </a:defRPr>
            </a:lvl3pPr>
            <a:lvl4pPr marL="1828800" lvl="3" indent="-381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9ED1"/>
              </a:buClr>
              <a:buSzPts val="2400"/>
              <a:buFont typeface="Arial"/>
              <a:buChar char="•"/>
              <a:defRPr sz="2400">
                <a:solidFill>
                  <a:srgbClr val="009ED1"/>
                </a:solidFill>
              </a:defRPr>
            </a:lvl4pPr>
            <a:lvl5pPr marL="2286000" lvl="4" indent="-381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9ED1"/>
              </a:buClr>
              <a:buSzPts val="2400"/>
              <a:buFont typeface="Arial"/>
              <a:buChar char="•"/>
              <a:defRPr sz="2400">
                <a:solidFill>
                  <a:srgbClr val="009ED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1" y="0"/>
            <a:ext cx="9742469" cy="1123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162F"/>
              </a:buClr>
              <a:buSzPts val="2800"/>
              <a:buFont typeface="Arial"/>
              <a:buNone/>
              <a:defRPr sz="2800">
                <a:solidFill>
                  <a:srgbClr val="CC162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/>
          <p:nvPr/>
        </p:nvSpPr>
        <p:spPr>
          <a:xfrm>
            <a:off x="-22188" y="6045832"/>
            <a:ext cx="2350530" cy="365126"/>
          </a:xfrm>
          <a:prstGeom prst="rect">
            <a:avLst/>
          </a:prstGeom>
          <a:solidFill>
            <a:srgbClr val="0171B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7"/>
          <p:cNvSpPr/>
          <p:nvPr/>
        </p:nvSpPr>
        <p:spPr>
          <a:xfrm>
            <a:off x="2449016" y="6045832"/>
            <a:ext cx="2350530" cy="365126"/>
          </a:xfrm>
          <a:prstGeom prst="rect">
            <a:avLst/>
          </a:prstGeom>
          <a:solidFill>
            <a:srgbClr val="0171B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7"/>
          <p:cNvSpPr/>
          <p:nvPr/>
        </p:nvSpPr>
        <p:spPr>
          <a:xfrm>
            <a:off x="4920219" y="6045832"/>
            <a:ext cx="2350531" cy="365126"/>
          </a:xfrm>
          <a:prstGeom prst="rect">
            <a:avLst/>
          </a:prstGeom>
          <a:solidFill>
            <a:srgbClr val="0171B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7"/>
          <p:cNvSpPr/>
          <p:nvPr/>
        </p:nvSpPr>
        <p:spPr>
          <a:xfrm>
            <a:off x="7391938" y="6045832"/>
            <a:ext cx="2350531" cy="365126"/>
          </a:xfrm>
          <a:prstGeom prst="rect">
            <a:avLst/>
          </a:prstGeom>
          <a:solidFill>
            <a:srgbClr val="0171B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7"/>
          <p:cNvSpPr/>
          <p:nvPr/>
        </p:nvSpPr>
        <p:spPr>
          <a:xfrm>
            <a:off x="9862628" y="6045834"/>
            <a:ext cx="2350531" cy="365126"/>
          </a:xfrm>
          <a:prstGeom prst="rect">
            <a:avLst/>
          </a:prstGeom>
          <a:solidFill>
            <a:srgbClr val="CC162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7"/>
          <p:cNvSpPr txBox="1"/>
          <p:nvPr/>
        </p:nvSpPr>
        <p:spPr>
          <a:xfrm>
            <a:off x="10373468" y="6072728"/>
            <a:ext cx="1388242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CIBM.CH</a:t>
            </a:r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11790651" y="6574229"/>
            <a:ext cx="217151" cy="202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" name="Google Shape;51;p7"/>
          <p:cNvSpPr txBox="1"/>
          <p:nvPr/>
        </p:nvSpPr>
        <p:spPr>
          <a:xfrm>
            <a:off x="95994" y="6539551"/>
            <a:ext cx="2259091" cy="202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171B1"/>
                </a:solidFill>
                <a:latin typeface="Arial"/>
                <a:ea typeface="Arial"/>
                <a:cs typeface="Arial"/>
                <a:sym typeface="Arial"/>
              </a:rPr>
              <a:t>© CIBM | Center for Biomedical Imaging 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I: 2 columns">
  <p:cSld name="MI: 2 columns">
    <p:bg>
      <p:bgPr>
        <a:solidFill>
          <a:srgbClr val="FFFFFF">
            <a:alpha val="0"/>
          </a:srgbClr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/>
          <p:nvPr/>
        </p:nvSpPr>
        <p:spPr>
          <a:xfrm>
            <a:off x="-22188" y="6045832"/>
            <a:ext cx="2350530" cy="365126"/>
          </a:xfrm>
          <a:prstGeom prst="rect">
            <a:avLst/>
          </a:prstGeom>
          <a:solidFill>
            <a:srgbClr val="0171B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8"/>
          <p:cNvSpPr/>
          <p:nvPr/>
        </p:nvSpPr>
        <p:spPr>
          <a:xfrm>
            <a:off x="2449016" y="6045832"/>
            <a:ext cx="2350530" cy="365126"/>
          </a:xfrm>
          <a:prstGeom prst="rect">
            <a:avLst/>
          </a:prstGeom>
          <a:solidFill>
            <a:srgbClr val="0171B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8"/>
          <p:cNvSpPr/>
          <p:nvPr/>
        </p:nvSpPr>
        <p:spPr>
          <a:xfrm>
            <a:off x="4920219" y="6045832"/>
            <a:ext cx="2350531" cy="365126"/>
          </a:xfrm>
          <a:prstGeom prst="rect">
            <a:avLst/>
          </a:prstGeom>
          <a:solidFill>
            <a:srgbClr val="0171B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8"/>
          <p:cNvSpPr/>
          <p:nvPr/>
        </p:nvSpPr>
        <p:spPr>
          <a:xfrm>
            <a:off x="7391938" y="6045832"/>
            <a:ext cx="2350531" cy="365126"/>
          </a:xfrm>
          <a:prstGeom prst="rect">
            <a:avLst/>
          </a:prstGeom>
          <a:solidFill>
            <a:srgbClr val="0171B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8"/>
          <p:cNvSpPr/>
          <p:nvPr/>
        </p:nvSpPr>
        <p:spPr>
          <a:xfrm>
            <a:off x="9862628" y="6045834"/>
            <a:ext cx="2350531" cy="365126"/>
          </a:xfrm>
          <a:prstGeom prst="rect">
            <a:avLst/>
          </a:prstGeom>
          <a:solidFill>
            <a:srgbClr val="CC162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1" y="0"/>
            <a:ext cx="9742469" cy="1123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162F"/>
              </a:buClr>
              <a:buSzPts val="2800"/>
              <a:buFont typeface="Arial"/>
              <a:buNone/>
              <a:defRPr sz="2800">
                <a:solidFill>
                  <a:srgbClr val="CC162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1"/>
          </p:nvPr>
        </p:nvSpPr>
        <p:spPr>
          <a:xfrm>
            <a:off x="583470" y="1350067"/>
            <a:ext cx="5197801" cy="456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CC162F"/>
              </a:buClr>
              <a:buSzPts val="2800"/>
              <a:buFont typeface="Helvetica Neue"/>
              <a:buChar char="■"/>
              <a:defRPr>
                <a:solidFill>
                  <a:srgbClr val="304F5A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CC162F"/>
              </a:buClr>
              <a:buSzPts val="2800"/>
              <a:buFont typeface="Helvetica Neue"/>
              <a:buChar char="–"/>
              <a:defRPr>
                <a:solidFill>
                  <a:srgbClr val="304F5A"/>
                </a:solidFill>
              </a:defRPr>
            </a:lvl2pPr>
            <a:lvl3pPr marL="1371600" lvl="2" indent="-406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CC162F"/>
              </a:buClr>
              <a:buSzPts val="2800"/>
              <a:buFont typeface="Helvetica Neue"/>
              <a:buChar char="•"/>
              <a:defRPr>
                <a:solidFill>
                  <a:srgbClr val="304F5A"/>
                </a:solidFill>
              </a:defRPr>
            </a:lvl3pPr>
            <a:lvl4pPr marL="1828800" lvl="3" indent="-406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CC162F"/>
              </a:buClr>
              <a:buSzPts val="2800"/>
              <a:buFont typeface="Helvetica Neue"/>
              <a:buChar char="•"/>
              <a:defRPr>
                <a:solidFill>
                  <a:srgbClr val="304F5A"/>
                </a:solidFill>
              </a:defRPr>
            </a:lvl4pPr>
            <a:lvl5pPr marL="2286000" lvl="4" indent="-406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CC162F"/>
              </a:buClr>
              <a:buSzPts val="2800"/>
              <a:buFont typeface="Helvetica Neue"/>
              <a:buChar char="•"/>
              <a:defRPr>
                <a:solidFill>
                  <a:srgbClr val="304F5A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11790651" y="6574229"/>
            <a:ext cx="217151" cy="202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I: 1 colomn + subtitle">
  <p:cSld name="MI: 1 colomn + subtitle 2">
    <p:bg>
      <p:bgPr>
        <a:solidFill>
          <a:srgbClr val="FFFFFF">
            <a:alpha val="0"/>
          </a:srgbClr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body" idx="1"/>
          </p:nvPr>
        </p:nvSpPr>
        <p:spPr>
          <a:xfrm>
            <a:off x="557349" y="2007221"/>
            <a:ext cx="10796452" cy="3903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CC162F"/>
              </a:buClr>
              <a:buSzPts val="2800"/>
              <a:buFont typeface="Helvetica Neue"/>
              <a:buChar char="■"/>
              <a:defRPr>
                <a:solidFill>
                  <a:srgbClr val="304F5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406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CC162F"/>
              </a:buClr>
              <a:buSzPts val="2800"/>
              <a:buFont typeface="Helvetica Neue"/>
              <a:buChar char="–"/>
              <a:defRPr>
                <a:solidFill>
                  <a:srgbClr val="304F5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406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CC162F"/>
              </a:buClr>
              <a:buSzPts val="2800"/>
              <a:buFont typeface="Helvetica Neue"/>
              <a:buChar char="•"/>
              <a:defRPr>
                <a:solidFill>
                  <a:srgbClr val="304F5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406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CC162F"/>
              </a:buClr>
              <a:buSzPts val="2800"/>
              <a:buFont typeface="Helvetica Neue"/>
              <a:buChar char="•"/>
              <a:defRPr>
                <a:solidFill>
                  <a:srgbClr val="304F5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406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CC162F"/>
              </a:buClr>
              <a:buSzPts val="2800"/>
              <a:buFont typeface="Helvetica Neue"/>
              <a:buChar char="•"/>
              <a:defRPr>
                <a:solidFill>
                  <a:srgbClr val="304F5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3" name="Google Shape;63;p9" descr="Image 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62628" y="0"/>
            <a:ext cx="2269663" cy="1348967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1" y="34836"/>
            <a:ext cx="9742469" cy="1088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162F"/>
              </a:buClr>
              <a:buSzPts val="2800"/>
              <a:buFont typeface="Roboto Thin"/>
              <a:buNone/>
              <a:defRPr sz="2800">
                <a:solidFill>
                  <a:srgbClr val="CC162F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11790651" y="6574229"/>
            <a:ext cx="217151" cy="202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" name="Google Shape;66;p9"/>
          <p:cNvSpPr txBox="1"/>
          <p:nvPr/>
        </p:nvSpPr>
        <p:spPr>
          <a:xfrm>
            <a:off x="95993" y="6539551"/>
            <a:ext cx="4642937" cy="202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171B1"/>
                </a:solidFill>
                <a:latin typeface="Arial"/>
                <a:ea typeface="Arial"/>
                <a:cs typeface="Arial"/>
                <a:sym typeface="Arial"/>
              </a:rPr>
              <a:t>© CIBM | </a:t>
            </a:r>
            <a:r>
              <a:rPr lang="en-US" sz="8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meritxell.bachcuadra@unil.ch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I: Cover" type="tx">
  <p:cSld name="TITLE_AND_BODY">
    <p:bg>
      <p:bgPr>
        <a:solidFill>
          <a:srgbClr val="0171B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1300970" y="2424257"/>
            <a:ext cx="9590050" cy="456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body" idx="1"/>
          </p:nvPr>
        </p:nvSpPr>
        <p:spPr>
          <a:xfrm>
            <a:off x="1300970" y="3724402"/>
            <a:ext cx="9590050" cy="240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100" i="1">
                <a:solidFill>
                  <a:srgbClr val="FFFFFF"/>
                </a:solidFill>
              </a:defRPr>
            </a:lvl1pPr>
            <a:lvl2pPr marL="914400" lvl="1" indent="-29845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i="1">
                <a:solidFill>
                  <a:srgbClr val="FFFFFF"/>
                </a:solidFill>
              </a:defRPr>
            </a:lvl2pPr>
            <a:lvl3pPr marL="1371600" lvl="2" indent="-29845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i="1">
                <a:solidFill>
                  <a:srgbClr val="FFFFFF"/>
                </a:solidFill>
              </a:defRPr>
            </a:lvl3pPr>
            <a:lvl4pPr marL="1828800" lvl="3" indent="-29845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i="1">
                <a:solidFill>
                  <a:srgbClr val="FFFFFF"/>
                </a:solidFill>
              </a:defRPr>
            </a:lvl4pPr>
            <a:lvl5pPr marL="2286000" lvl="4" indent="-29845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i="1"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body" idx="2"/>
          </p:nvPr>
        </p:nvSpPr>
        <p:spPr>
          <a:xfrm>
            <a:off x="1300971" y="3444007"/>
            <a:ext cx="9590051" cy="240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48"/>
              <a:buFont typeface="Arial"/>
              <a:buNone/>
              <a:defRPr sz="1148"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38" name="Google Shape;138;p25" descr="Image 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5077" y="158827"/>
            <a:ext cx="3261845" cy="193795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/>
          <p:nvPr/>
        </p:nvSpPr>
        <p:spPr>
          <a:xfrm>
            <a:off x="5455500" y="6373464"/>
            <a:ext cx="1281000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ED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9ED1"/>
                </a:solidFill>
                <a:latin typeface="Arial"/>
                <a:ea typeface="Arial"/>
                <a:cs typeface="Arial"/>
                <a:sym typeface="Arial"/>
              </a:rPr>
              <a:t>CIBM.CH</a:t>
            </a:r>
            <a:endParaRPr/>
          </a:p>
        </p:txBody>
      </p:sp>
      <p:sp>
        <p:nvSpPr>
          <p:cNvPr id="140" name="Google Shape;140;p25"/>
          <p:cNvSpPr txBox="1">
            <a:spLocks noGrp="1"/>
          </p:cNvSpPr>
          <p:nvPr>
            <p:ph type="body" idx="3"/>
          </p:nvPr>
        </p:nvSpPr>
        <p:spPr>
          <a:xfrm>
            <a:off x="1300970" y="4291045"/>
            <a:ext cx="9590051" cy="233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i="1"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25"/>
          <p:cNvSpPr/>
          <p:nvPr/>
        </p:nvSpPr>
        <p:spPr>
          <a:xfrm>
            <a:off x="0" y="4733364"/>
            <a:ext cx="12192000" cy="14522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5"/>
          <p:cNvSpPr txBox="1">
            <a:spLocks noGrp="1"/>
          </p:cNvSpPr>
          <p:nvPr>
            <p:ph type="sldNum" idx="1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13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162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2377705" y="3303166"/>
            <a:ext cx="7953560" cy="60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 YOU FOR YOUR ATTENTION</a:t>
            </a: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0" y="4733364"/>
            <a:ext cx="12192000" cy="14522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swald"/>
              <a:buNone/>
              <a:defRPr sz="32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swald"/>
              <a:buNone/>
              <a:defRPr sz="32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swald"/>
              <a:buNone/>
              <a:defRPr sz="32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swald"/>
              <a:buNone/>
              <a:defRPr sz="32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swald"/>
              <a:buNone/>
              <a:defRPr sz="32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swald"/>
              <a:buNone/>
              <a:defRPr sz="32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swald"/>
              <a:buNone/>
              <a:defRPr sz="32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swald"/>
              <a:buNone/>
              <a:defRPr sz="32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swald"/>
              <a:buNone/>
              <a:defRPr sz="32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 b="0" i="0" u="none" strike="noStrike" cap="none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 b="0" i="0" u="none" strike="noStrike" cap="none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 b="0" i="0" u="none" strike="noStrike" cap="none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 b="0" i="0" u="none" strike="noStrike" cap="none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 b="0" i="0" u="none" strike="noStrike" cap="none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 b="0" i="0" u="none" strike="noStrike" cap="none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 b="0" i="0" u="none" strike="noStrike" cap="none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 b="0" i="0" u="none" strike="noStrike" cap="none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 b="0" i="0" u="none" strike="noStrike" cap="none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162F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/>
        </p:nvSpPr>
        <p:spPr>
          <a:xfrm>
            <a:off x="2377705" y="3303166"/>
            <a:ext cx="7953560" cy="60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 YOU FOR YOUR ATTENTION</a:t>
            </a:r>
            <a:endParaRPr/>
          </a:p>
        </p:txBody>
      </p:sp>
      <p:pic>
        <p:nvPicPr>
          <p:cNvPr id="128" name="Google Shape;128;p24" descr="Image 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640850" y="265206"/>
            <a:ext cx="3442859" cy="2045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/>
          <p:cNvSpPr txBox="1"/>
          <p:nvPr/>
        </p:nvSpPr>
        <p:spPr>
          <a:xfrm>
            <a:off x="5455495" y="6360117"/>
            <a:ext cx="1281000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6C0C6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B6C0C6"/>
                </a:solidFill>
                <a:latin typeface="Arial"/>
                <a:ea typeface="Arial"/>
                <a:cs typeface="Arial"/>
                <a:sym typeface="Arial"/>
              </a:rPr>
              <a:t>CIBM.CH</a:t>
            </a:r>
            <a:endParaRPr/>
          </a:p>
        </p:txBody>
      </p:sp>
      <p:sp>
        <p:nvSpPr>
          <p:cNvPr id="130" name="Google Shape;130;p24"/>
          <p:cNvSpPr/>
          <p:nvPr/>
        </p:nvSpPr>
        <p:spPr>
          <a:xfrm>
            <a:off x="0" y="4733364"/>
            <a:ext cx="12192000" cy="14522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swald"/>
              <a:buNone/>
              <a:defRPr sz="32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swald"/>
              <a:buNone/>
              <a:defRPr sz="32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swald"/>
              <a:buNone/>
              <a:defRPr sz="32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swald"/>
              <a:buNone/>
              <a:defRPr sz="32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swald"/>
              <a:buNone/>
              <a:defRPr sz="32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swald"/>
              <a:buNone/>
              <a:defRPr sz="32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swald"/>
              <a:buNone/>
              <a:defRPr sz="32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swald"/>
              <a:buNone/>
              <a:defRPr sz="32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swald"/>
              <a:buNone/>
              <a:defRPr sz="32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sldNum" idx="1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 b="0" i="0" u="none" strike="noStrike" cap="none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 b="0" i="0" u="none" strike="noStrike" cap="none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 b="0" i="0" u="none" strike="noStrike" cap="none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 b="0" i="0" u="none" strike="noStrike" cap="none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 b="0" i="0" u="none" strike="noStrike" cap="none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 b="0" i="0" u="none" strike="noStrike" cap="none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 b="0" i="0" u="none" strike="noStrike" cap="none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 b="0" i="0" u="none" strike="noStrike" cap="none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Montserrat"/>
              <a:buNone/>
              <a:defRPr sz="800" b="0" i="0" u="none" strike="noStrike" cap="none">
                <a:solidFill>
                  <a:srgbClr val="0171B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3"/>
          <p:cNvSpPr/>
          <p:nvPr/>
        </p:nvSpPr>
        <p:spPr>
          <a:xfrm>
            <a:off x="-20700" y="4799575"/>
            <a:ext cx="12330000" cy="2193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53"/>
          <p:cNvSpPr txBox="1">
            <a:spLocks noGrp="1"/>
          </p:cNvSpPr>
          <p:nvPr>
            <p:ph type="title"/>
          </p:nvPr>
        </p:nvSpPr>
        <p:spPr>
          <a:xfrm>
            <a:off x="1300975" y="1302319"/>
            <a:ext cx="9590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Thi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PART 2: UNCERTAINTY QUANTIFICATION TECHNIQUES AND HANDS-ON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53"/>
          <p:cNvSpPr txBox="1">
            <a:spLocks noGrp="1"/>
          </p:cNvSpPr>
          <p:nvPr>
            <p:ph type="body" idx="2"/>
          </p:nvPr>
        </p:nvSpPr>
        <p:spPr>
          <a:xfrm>
            <a:off x="1358046" y="2326091"/>
            <a:ext cx="94758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1">
                <a:latin typeface="Roboto Thin"/>
                <a:ea typeface="Roboto Thin"/>
                <a:cs typeface="Roboto Thin"/>
                <a:sym typeface="Roboto Thin"/>
              </a:rPr>
              <a:t>Presenters: Nataliia Molchanova and Vatsal Raina</a:t>
            </a:r>
            <a:endParaRPr/>
          </a:p>
        </p:txBody>
      </p:sp>
      <p:sp>
        <p:nvSpPr>
          <p:cNvPr id="320" name="Google Shape;320;p53"/>
          <p:cNvSpPr/>
          <p:nvPr/>
        </p:nvSpPr>
        <p:spPr>
          <a:xfrm>
            <a:off x="1358046" y="3050752"/>
            <a:ext cx="9475800" cy="10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Thin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Acknowledgements: 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Thin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Federico Spagnolo, Pedro M. Gordaliza, Mara Graziani, Francesco La Rosa, Andrey Malinin, Mark Gales, Cristina Granziera, Henning Müller, and Meritxell Bach Cuadra</a:t>
            </a:r>
            <a:endParaRPr/>
          </a:p>
        </p:txBody>
      </p:sp>
      <p:sp>
        <p:nvSpPr>
          <p:cNvPr id="321" name="Google Shape;321;p53"/>
          <p:cNvSpPr txBox="1">
            <a:spLocks noGrp="1"/>
          </p:cNvSpPr>
          <p:nvPr>
            <p:ph type="body" idx="3"/>
          </p:nvPr>
        </p:nvSpPr>
        <p:spPr>
          <a:xfrm>
            <a:off x="1300975" y="6464579"/>
            <a:ext cx="95901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None/>
            </a:pPr>
            <a:r>
              <a:rPr lang="en-US" sz="900" b="0" i="1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This work was supported by the Hasler Foundation Responsible AI programme (MSxplain project)</a:t>
            </a:r>
            <a:endParaRPr/>
          </a:p>
        </p:txBody>
      </p:sp>
      <p:pic>
        <p:nvPicPr>
          <p:cNvPr id="322" name="Google Shape;322;p53" descr="Picture 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792" y="5182084"/>
            <a:ext cx="1346186" cy="476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53" descr="Capture d’écran 2019-01-08 à 10.17.48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91526" y="5144334"/>
            <a:ext cx="1065219" cy="55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53" descr="Picture 4"/>
          <p:cNvPicPr preferRelativeResize="0"/>
          <p:nvPr/>
        </p:nvPicPr>
        <p:blipFill rotWithShape="1">
          <a:blip r:embed="rId5">
            <a:alphaModFix/>
          </a:blip>
          <a:srcRect t="28432" b="22360"/>
          <a:stretch/>
        </p:blipFill>
        <p:spPr>
          <a:xfrm>
            <a:off x="3830547" y="5043053"/>
            <a:ext cx="1735224" cy="853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53" descr="Screenshot 2023-03-19 at 22.08.52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138198" y="5043437"/>
            <a:ext cx="1421191" cy="705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53" descr="Imag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94648" y="6063967"/>
            <a:ext cx="2602702" cy="233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53" descr="Imag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136102" y="5179939"/>
            <a:ext cx="1831254" cy="480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53"/>
          <p:cNvPicPr preferRelativeResize="0"/>
          <p:nvPr/>
        </p:nvPicPr>
        <p:blipFill rotWithShape="1">
          <a:blip r:embed="rId9">
            <a:alphaModFix/>
          </a:blip>
          <a:srcRect t="203" b="11143"/>
          <a:stretch/>
        </p:blipFill>
        <p:spPr>
          <a:xfrm>
            <a:off x="8342175" y="5088066"/>
            <a:ext cx="1421200" cy="664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62"/>
          <p:cNvSpPr txBox="1">
            <a:spLocks noGrp="1"/>
          </p:cNvSpPr>
          <p:nvPr>
            <p:ph type="sldNum" idx="12"/>
          </p:nvPr>
        </p:nvSpPr>
        <p:spPr>
          <a:xfrm>
            <a:off x="11847156" y="6574229"/>
            <a:ext cx="160646" cy="202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10</a:t>
            </a:fld>
            <a:endParaRPr/>
          </a:p>
        </p:txBody>
      </p:sp>
      <p:sp>
        <p:nvSpPr>
          <p:cNvPr id="771" name="Google Shape;771;p62"/>
          <p:cNvSpPr txBox="1">
            <a:spLocks noGrp="1"/>
          </p:cNvSpPr>
          <p:nvPr>
            <p:ph type="title"/>
          </p:nvPr>
        </p:nvSpPr>
        <p:spPr>
          <a:xfrm>
            <a:off x="230388" y="2546373"/>
            <a:ext cx="9708262" cy="1088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54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162F"/>
              </a:buClr>
              <a:buSzPts val="2660"/>
              <a:buFont typeface="Roboto Thin"/>
              <a:buNone/>
            </a:pPr>
            <a:r>
              <a:rPr lang="en-US" sz="2660">
                <a:latin typeface="Roboto Thin"/>
                <a:ea typeface="Roboto Thin"/>
                <a:cs typeface="Roboto Thin"/>
                <a:sym typeface="Roboto Thin"/>
              </a:rPr>
              <a:t>OTHER</a:t>
            </a:r>
            <a:endParaRPr/>
          </a:p>
          <a:p>
            <a:pPr marL="0" lvl="0" indent="54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162F"/>
              </a:buClr>
              <a:buSzPts val="2660"/>
              <a:buFont typeface="Roboto Thin"/>
              <a:buNone/>
            </a:pPr>
            <a:r>
              <a:rPr lang="en-US" sz="2660">
                <a:latin typeface="Roboto Thin"/>
                <a:ea typeface="Roboto Thin"/>
                <a:cs typeface="Roboto Thin"/>
                <a:sym typeface="Roboto Thin"/>
              </a:rPr>
              <a:t>UQ METHODS</a:t>
            </a:r>
            <a:endParaRPr/>
          </a:p>
        </p:txBody>
      </p:sp>
      <p:pic>
        <p:nvPicPr>
          <p:cNvPr id="772" name="Google Shape;772;p62" descr="Screenshot 2023-03-27 at 15.41.2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5068" y="298753"/>
            <a:ext cx="7590603" cy="5583811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62"/>
          <p:cNvSpPr txBox="1"/>
          <p:nvPr/>
        </p:nvSpPr>
        <p:spPr>
          <a:xfrm>
            <a:off x="9268811" y="6544636"/>
            <a:ext cx="2923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oboto Thin"/>
              <a:buNone/>
            </a:pPr>
            <a:r>
              <a:rPr lang="en-US" sz="11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Gawlikowski et al, ArXiv 2022.</a:t>
            </a:r>
            <a:endParaRPr sz="1100" b="1"/>
          </a:p>
        </p:txBody>
      </p:sp>
      <p:sp>
        <p:nvSpPr>
          <p:cNvPr id="774" name="Google Shape;774;p62"/>
          <p:cNvSpPr/>
          <p:nvPr/>
        </p:nvSpPr>
        <p:spPr>
          <a:xfrm>
            <a:off x="5192550" y="520825"/>
            <a:ext cx="1258800" cy="261600"/>
          </a:xfrm>
          <a:prstGeom prst="rect">
            <a:avLst/>
          </a:prstGeom>
          <a:solidFill>
            <a:srgbClr val="FFFFFF">
              <a:alpha val="0"/>
            </a:srgbClr>
          </a:solidFill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62"/>
          <p:cNvSpPr/>
          <p:nvPr/>
        </p:nvSpPr>
        <p:spPr>
          <a:xfrm>
            <a:off x="5361650" y="3222000"/>
            <a:ext cx="939300" cy="660900"/>
          </a:xfrm>
          <a:prstGeom prst="rect">
            <a:avLst/>
          </a:prstGeom>
          <a:solidFill>
            <a:srgbClr val="FFFFFF">
              <a:alpha val="0"/>
            </a:srgbClr>
          </a:solidFill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63"/>
          <p:cNvSpPr txBox="1">
            <a:spLocks noGrp="1"/>
          </p:cNvSpPr>
          <p:nvPr>
            <p:ph type="sldNum" idx="12"/>
          </p:nvPr>
        </p:nvSpPr>
        <p:spPr>
          <a:xfrm>
            <a:off x="11847156" y="6574229"/>
            <a:ext cx="160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11</a:t>
            </a:fld>
            <a:endParaRPr/>
          </a:p>
        </p:txBody>
      </p:sp>
      <p:sp>
        <p:nvSpPr>
          <p:cNvPr id="781" name="Google Shape;781;p63"/>
          <p:cNvSpPr txBox="1">
            <a:spLocks noGrp="1"/>
          </p:cNvSpPr>
          <p:nvPr>
            <p:ph type="title"/>
          </p:nvPr>
        </p:nvSpPr>
        <p:spPr>
          <a:xfrm>
            <a:off x="155746" y="2017950"/>
            <a:ext cx="3130800" cy="10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5471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162F"/>
              </a:buClr>
              <a:buSzPts val="2394"/>
              <a:buFont typeface="Roboto Thin"/>
              <a:buNone/>
            </a:pPr>
            <a:r>
              <a:rPr lang="en-US" sz="2694">
                <a:latin typeface="Roboto Thin"/>
                <a:ea typeface="Roboto Thin"/>
                <a:cs typeface="Roboto Thin"/>
                <a:sym typeface="Roboto Thin"/>
              </a:rPr>
              <a:t>How to choose</a:t>
            </a:r>
            <a:endParaRPr sz="2694"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5471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162F"/>
              </a:buClr>
              <a:buSzPts val="2394"/>
              <a:buFont typeface="Roboto Thin"/>
              <a:buNone/>
            </a:pPr>
            <a:r>
              <a:rPr lang="en-US" sz="2694">
                <a:latin typeface="Roboto Thin"/>
                <a:ea typeface="Roboto Thin"/>
                <a:cs typeface="Roboto Thin"/>
                <a:sym typeface="Roboto Thin"/>
              </a:rPr>
              <a:t>an UQ method?</a:t>
            </a:r>
            <a:endParaRPr sz="2820"/>
          </a:p>
        </p:txBody>
      </p:sp>
      <p:sp>
        <p:nvSpPr>
          <p:cNvPr id="782" name="Google Shape;782;p63"/>
          <p:cNvSpPr txBox="1"/>
          <p:nvPr/>
        </p:nvSpPr>
        <p:spPr>
          <a:xfrm>
            <a:off x="6996014" y="6530525"/>
            <a:ext cx="59301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oboto Thin"/>
              <a:buNone/>
            </a:pPr>
            <a:r>
              <a:rPr lang="en-US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Malinin </a:t>
            </a:r>
            <a:r>
              <a:rPr lang="en-US" sz="11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et al, </a:t>
            </a:r>
            <a:r>
              <a:rPr lang="en-US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Neurips</a:t>
            </a:r>
            <a:r>
              <a:rPr lang="en-US" sz="11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202</a:t>
            </a:r>
            <a:r>
              <a:rPr lang="en-US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-US" sz="11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; </a:t>
            </a:r>
            <a:r>
              <a:rPr lang="en-US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N. Molchanova et al, ISBI 2023</a:t>
            </a:r>
            <a:endParaRPr sz="1100" b="1"/>
          </a:p>
        </p:txBody>
      </p:sp>
      <p:sp>
        <p:nvSpPr>
          <p:cNvPr id="783" name="Google Shape;783;p63"/>
          <p:cNvSpPr txBox="1"/>
          <p:nvPr/>
        </p:nvSpPr>
        <p:spPr>
          <a:xfrm>
            <a:off x="920125" y="5148775"/>
            <a:ext cx="10786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Ultimately, the choice of uncertainty quantification method depends on the specific requirements of your deep learning task, the available resources, and the desired level of uncertainty estimation.</a:t>
            </a:r>
            <a:endParaRPr i="1"/>
          </a:p>
        </p:txBody>
      </p:sp>
      <p:sp>
        <p:nvSpPr>
          <p:cNvPr id="784" name="Google Shape;784;p63"/>
          <p:cNvSpPr txBox="1"/>
          <p:nvPr/>
        </p:nvSpPr>
        <p:spPr>
          <a:xfrm>
            <a:off x="4742375" y="674775"/>
            <a:ext cx="643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Bree Serif"/>
                <a:ea typeface="Bree Serif"/>
                <a:cs typeface="Bree Serif"/>
                <a:sym typeface="Bree Serif"/>
              </a:rPr>
              <a:t>“A good uncertainty measure is one that correlates with the errors of a model”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cxnSp>
        <p:nvCxnSpPr>
          <p:cNvPr id="785" name="Google Shape;785;p63"/>
          <p:cNvCxnSpPr/>
          <p:nvPr/>
        </p:nvCxnSpPr>
        <p:spPr>
          <a:xfrm>
            <a:off x="6079925" y="1833100"/>
            <a:ext cx="11100" cy="2561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6" name="Google Shape;786;p63"/>
          <p:cNvCxnSpPr/>
          <p:nvPr/>
        </p:nvCxnSpPr>
        <p:spPr>
          <a:xfrm flipH="1">
            <a:off x="6090775" y="4394800"/>
            <a:ext cx="4136100" cy="3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7" name="Google Shape;787;p63"/>
          <p:cNvSpPr/>
          <p:nvPr/>
        </p:nvSpPr>
        <p:spPr>
          <a:xfrm>
            <a:off x="6078000" y="2104575"/>
            <a:ext cx="4043575" cy="1984523"/>
          </a:xfrm>
          <a:custGeom>
            <a:avLst/>
            <a:gdLst/>
            <a:ahLst/>
            <a:cxnLst/>
            <a:rect l="l" t="t" r="r" b="b"/>
            <a:pathLst>
              <a:path w="161743" h="50545" extrusionOk="0">
                <a:moveTo>
                  <a:pt x="0" y="0"/>
                </a:moveTo>
                <a:cubicBezTo>
                  <a:pt x="27692" y="0"/>
                  <a:pt x="55845" y="1089"/>
                  <a:pt x="82709" y="7812"/>
                </a:cubicBezTo>
                <a:cubicBezTo>
                  <a:pt x="91480" y="10007"/>
                  <a:pt x="100409" y="11586"/>
                  <a:pt x="109360" y="12866"/>
                </a:cubicBezTo>
                <a:cubicBezTo>
                  <a:pt x="116212" y="13846"/>
                  <a:pt x="122264" y="18037"/>
                  <a:pt x="128200" y="21597"/>
                </a:cubicBezTo>
                <a:cubicBezTo>
                  <a:pt x="140866" y="29192"/>
                  <a:pt x="155132" y="37338"/>
                  <a:pt x="161743" y="50545"/>
                </a:cubicBezTo>
              </a:path>
            </a:pathLst>
          </a:cu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788" name="Google Shape;788;p63"/>
          <p:cNvSpPr/>
          <p:nvPr/>
        </p:nvSpPr>
        <p:spPr>
          <a:xfrm>
            <a:off x="6089475" y="2104575"/>
            <a:ext cx="4043390" cy="2013932"/>
          </a:xfrm>
          <a:custGeom>
            <a:avLst/>
            <a:gdLst/>
            <a:ahLst/>
            <a:cxnLst/>
            <a:rect l="l" t="t" r="r" b="b"/>
            <a:pathLst>
              <a:path w="161284" h="51005" extrusionOk="0">
                <a:moveTo>
                  <a:pt x="0" y="0"/>
                </a:moveTo>
                <a:cubicBezTo>
                  <a:pt x="4460" y="0"/>
                  <a:pt x="8725" y="2019"/>
                  <a:pt x="12866" y="3676"/>
                </a:cubicBezTo>
                <a:cubicBezTo>
                  <a:pt x="27787" y="9646"/>
                  <a:pt x="44603" y="8972"/>
                  <a:pt x="60195" y="12866"/>
                </a:cubicBezTo>
                <a:cubicBezTo>
                  <a:pt x="69821" y="15270"/>
                  <a:pt x="80062" y="14736"/>
                  <a:pt x="89602" y="17461"/>
                </a:cubicBezTo>
                <a:cubicBezTo>
                  <a:pt x="106641" y="22329"/>
                  <a:pt x="123576" y="28558"/>
                  <a:pt x="138769" y="37679"/>
                </a:cubicBezTo>
                <a:cubicBezTo>
                  <a:pt x="146246" y="42168"/>
                  <a:pt x="155117" y="44838"/>
                  <a:pt x="161284" y="51005"/>
                </a:cubicBezTo>
              </a:path>
            </a:pathLst>
          </a:cu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789" name="Google Shape;789;p63"/>
          <p:cNvSpPr txBox="1"/>
          <p:nvPr/>
        </p:nvSpPr>
        <p:spPr>
          <a:xfrm>
            <a:off x="4742375" y="2979500"/>
            <a:ext cx="92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63"/>
          <p:cNvSpPr txBox="1"/>
          <p:nvPr/>
        </p:nvSpPr>
        <p:spPr>
          <a:xfrm>
            <a:off x="4742375" y="2904125"/>
            <a:ext cx="1472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/>
              <a:t>Performance</a:t>
            </a:r>
            <a:endParaRPr sz="1500" b="1"/>
          </a:p>
        </p:txBody>
      </p:sp>
      <p:sp>
        <p:nvSpPr>
          <p:cNvPr id="791" name="Google Shape;791;p63"/>
          <p:cNvSpPr txBox="1"/>
          <p:nvPr/>
        </p:nvSpPr>
        <p:spPr>
          <a:xfrm>
            <a:off x="7160175" y="4495675"/>
            <a:ext cx="2050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/>
              <a:t>Data Retained</a:t>
            </a:r>
            <a:endParaRPr sz="1500" b="1"/>
          </a:p>
        </p:txBody>
      </p:sp>
      <p:sp>
        <p:nvSpPr>
          <p:cNvPr id="792" name="Google Shape;792;p63"/>
          <p:cNvSpPr txBox="1"/>
          <p:nvPr/>
        </p:nvSpPr>
        <p:spPr>
          <a:xfrm>
            <a:off x="8364375" y="2104575"/>
            <a:ext cx="1101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38761D"/>
                </a:solidFill>
              </a:rPr>
              <a:t>UQ1</a:t>
            </a:r>
            <a:endParaRPr sz="1500" b="1">
              <a:solidFill>
                <a:srgbClr val="38761D"/>
              </a:solidFill>
            </a:endParaRPr>
          </a:p>
        </p:txBody>
      </p:sp>
      <p:sp>
        <p:nvSpPr>
          <p:cNvPr id="793" name="Google Shape;793;p63"/>
          <p:cNvSpPr txBox="1"/>
          <p:nvPr/>
        </p:nvSpPr>
        <p:spPr>
          <a:xfrm>
            <a:off x="7799975" y="2717750"/>
            <a:ext cx="1101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C00000"/>
                </a:solidFill>
              </a:rPr>
              <a:t>UQ2</a:t>
            </a:r>
            <a:endParaRPr sz="1500"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64"/>
          <p:cNvSpPr txBox="1">
            <a:spLocks noGrp="1"/>
          </p:cNvSpPr>
          <p:nvPr>
            <p:ph type="sldNum" idx="12"/>
          </p:nvPr>
        </p:nvSpPr>
        <p:spPr>
          <a:xfrm>
            <a:off x="11847156" y="6574229"/>
            <a:ext cx="160646" cy="202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12</a:t>
            </a:fld>
            <a:endParaRPr/>
          </a:p>
        </p:txBody>
      </p:sp>
      <p:sp>
        <p:nvSpPr>
          <p:cNvPr id="799" name="Google Shape;799;p64"/>
          <p:cNvSpPr txBox="1">
            <a:spLocks noGrp="1"/>
          </p:cNvSpPr>
          <p:nvPr>
            <p:ph type="title"/>
          </p:nvPr>
        </p:nvSpPr>
        <p:spPr>
          <a:xfrm>
            <a:off x="121265" y="2546373"/>
            <a:ext cx="5451547" cy="1088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90000"/>
          </a:bodyPr>
          <a:lstStyle/>
          <a:p>
            <a:pPr marL="0" marR="0" lvl="0" indent="5471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162F"/>
              </a:buClr>
              <a:buSzPct val="100000"/>
              <a:buFont typeface="Roboto Thin"/>
              <a:buNone/>
            </a:pPr>
            <a:r>
              <a:rPr lang="en-US" sz="2660">
                <a:latin typeface="Roboto Thin"/>
                <a:ea typeface="Roboto Thin"/>
                <a:cs typeface="Roboto Thin"/>
                <a:sym typeface="Roboto Thin"/>
              </a:rPr>
              <a:t>UNCERTAINTY</a:t>
            </a:r>
            <a:endParaRPr sz="2660"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5471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162F"/>
              </a:buClr>
              <a:buSzPct val="100000"/>
              <a:buFont typeface="Roboto Thin"/>
              <a:buNone/>
            </a:pPr>
            <a:r>
              <a:rPr lang="en-US" sz="2660">
                <a:latin typeface="Roboto Thin"/>
                <a:ea typeface="Roboto Thin"/>
                <a:cs typeface="Roboto Thin"/>
                <a:sym typeface="Roboto Thin"/>
              </a:rPr>
              <a:t> QUANTIFIED.</a:t>
            </a:r>
            <a:endParaRPr sz="2660"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54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162F"/>
              </a:buClr>
              <a:buSzPct val="100000"/>
              <a:buFont typeface="Roboto Thin"/>
              <a:buNone/>
            </a:pPr>
            <a:r>
              <a:rPr lang="en-US" sz="2660">
                <a:latin typeface="Roboto Thin"/>
                <a:ea typeface="Roboto Thin"/>
                <a:cs typeface="Roboto Thin"/>
                <a:sym typeface="Roboto Thin"/>
              </a:rPr>
              <a:t>WHAT’S NEXT?</a:t>
            </a:r>
            <a:endParaRPr/>
          </a:p>
        </p:txBody>
      </p:sp>
      <p:pic>
        <p:nvPicPr>
          <p:cNvPr id="800" name="Google Shape;80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3400" y="397438"/>
            <a:ext cx="1461575" cy="14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64"/>
          <p:cNvPicPr preferRelativeResize="0"/>
          <p:nvPr/>
        </p:nvPicPr>
        <p:blipFill rotWithShape="1">
          <a:blip r:embed="rId4">
            <a:alphaModFix/>
          </a:blip>
          <a:srcRect l="17902" r="14996"/>
          <a:stretch/>
        </p:blipFill>
        <p:spPr>
          <a:xfrm>
            <a:off x="4646425" y="2290588"/>
            <a:ext cx="1355525" cy="134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3575" y="4379072"/>
            <a:ext cx="1241225" cy="124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34225" y="640725"/>
            <a:ext cx="1088575" cy="108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07850" y="2520012"/>
            <a:ext cx="1141325" cy="114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07850" y="4379100"/>
            <a:ext cx="1141325" cy="1141325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64"/>
          <p:cNvSpPr txBox="1"/>
          <p:nvPr/>
        </p:nvSpPr>
        <p:spPr>
          <a:xfrm>
            <a:off x="5856675" y="984900"/>
            <a:ext cx="251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Bree Serif"/>
                <a:ea typeface="Bree Serif"/>
                <a:cs typeface="Bree Serif"/>
                <a:sym typeface="Bree Serif"/>
              </a:rPr>
              <a:t>Quality Assessment [1]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07" name="Google Shape;807;p64"/>
          <p:cNvSpPr txBox="1"/>
          <p:nvPr/>
        </p:nvSpPr>
        <p:spPr>
          <a:xfrm>
            <a:off x="5932875" y="2918950"/>
            <a:ext cx="251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Bree Serif"/>
                <a:ea typeface="Bree Serif"/>
                <a:cs typeface="Bree Serif"/>
                <a:sym typeface="Bree Serif"/>
              </a:rPr>
              <a:t>Boosting Performance [3]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08" name="Google Shape;808;p64"/>
          <p:cNvSpPr txBox="1"/>
          <p:nvPr/>
        </p:nvSpPr>
        <p:spPr>
          <a:xfrm>
            <a:off x="6001950" y="4749675"/>
            <a:ext cx="183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Bree Serif"/>
                <a:ea typeface="Bree Serif"/>
                <a:cs typeface="Bree Serif"/>
                <a:sym typeface="Bree Serif"/>
              </a:rPr>
              <a:t>OOD Detection [5]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09" name="Google Shape;809;p64"/>
          <p:cNvSpPr txBox="1"/>
          <p:nvPr/>
        </p:nvSpPr>
        <p:spPr>
          <a:xfrm>
            <a:off x="10002800" y="984900"/>
            <a:ext cx="183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Bree Serif"/>
                <a:ea typeface="Bree Serif"/>
                <a:cs typeface="Bree Serif"/>
                <a:sym typeface="Bree Serif"/>
              </a:rPr>
              <a:t>Active Learning [2]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10" name="Google Shape;810;p64"/>
          <p:cNvSpPr txBox="1"/>
          <p:nvPr/>
        </p:nvSpPr>
        <p:spPr>
          <a:xfrm>
            <a:off x="10002800" y="2918950"/>
            <a:ext cx="200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Bree Serif"/>
                <a:ea typeface="Bree Serif"/>
                <a:cs typeface="Bree Serif"/>
                <a:sym typeface="Bree Serif"/>
              </a:rPr>
              <a:t>Domain Adaptation [4]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11" name="Google Shape;811;p64"/>
          <p:cNvSpPr txBox="1"/>
          <p:nvPr/>
        </p:nvSpPr>
        <p:spPr>
          <a:xfrm>
            <a:off x="10060250" y="4724725"/>
            <a:ext cx="183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Bree Serif"/>
                <a:ea typeface="Bree Serif"/>
                <a:cs typeface="Bree Serif"/>
                <a:sym typeface="Bree Serif"/>
              </a:rPr>
              <a:t>Trustworthiness [2]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12" name="Google Shape;812;p64"/>
          <p:cNvSpPr txBox="1"/>
          <p:nvPr/>
        </p:nvSpPr>
        <p:spPr>
          <a:xfrm>
            <a:off x="121286" y="4509323"/>
            <a:ext cx="2923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oboto Thin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[1] </a:t>
            </a:r>
            <a:r>
              <a:rPr lang="en-US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Nemani</a:t>
            </a:r>
            <a:r>
              <a:rPr lang="en-US" sz="1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et al, ArXiv 202</a:t>
            </a:r>
            <a:r>
              <a:rPr lang="en-US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-US" sz="1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700" b="1">
              <a:solidFill>
                <a:schemeClr val="dk1"/>
              </a:solidFill>
            </a:endParaRPr>
          </a:p>
        </p:txBody>
      </p:sp>
      <p:sp>
        <p:nvSpPr>
          <p:cNvPr id="813" name="Google Shape;813;p64"/>
          <p:cNvSpPr txBox="1"/>
          <p:nvPr/>
        </p:nvSpPr>
        <p:spPr>
          <a:xfrm>
            <a:off x="121286" y="4814123"/>
            <a:ext cx="2923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oboto Thin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</a:t>
            </a:r>
            <a:r>
              <a:rPr lang="en-US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-US" sz="1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] </a:t>
            </a:r>
            <a:r>
              <a:rPr lang="en-US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Hein</a:t>
            </a:r>
            <a:r>
              <a:rPr lang="en-US" sz="1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et al, </a:t>
            </a:r>
            <a:r>
              <a:rPr lang="en-US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IEEE</a:t>
            </a:r>
            <a:r>
              <a:rPr lang="en-US" sz="1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202</a:t>
            </a:r>
            <a:r>
              <a:rPr lang="en-US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-US" sz="1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700" b="1">
              <a:solidFill>
                <a:schemeClr val="dk1"/>
              </a:solidFill>
            </a:endParaRPr>
          </a:p>
        </p:txBody>
      </p:sp>
      <p:sp>
        <p:nvSpPr>
          <p:cNvPr id="814" name="Google Shape;814;p64"/>
          <p:cNvSpPr txBox="1"/>
          <p:nvPr/>
        </p:nvSpPr>
        <p:spPr>
          <a:xfrm>
            <a:off x="121286" y="5106423"/>
            <a:ext cx="2923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oboto Thin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</a:t>
            </a:r>
            <a:r>
              <a:rPr lang="en-US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-US" sz="1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] </a:t>
            </a:r>
            <a:r>
              <a:rPr lang="en-US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Ahmed</a:t>
            </a:r>
            <a:r>
              <a:rPr lang="en-US" sz="1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et al, </a:t>
            </a:r>
            <a:r>
              <a:rPr lang="en-US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Springer</a:t>
            </a:r>
            <a:r>
              <a:rPr lang="en-US" sz="1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202</a:t>
            </a:r>
            <a:r>
              <a:rPr lang="en-US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-US" sz="1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700" b="1">
              <a:solidFill>
                <a:schemeClr val="dk1"/>
              </a:solidFill>
            </a:endParaRPr>
          </a:p>
        </p:txBody>
      </p:sp>
      <p:sp>
        <p:nvSpPr>
          <p:cNvPr id="815" name="Google Shape;815;p64"/>
          <p:cNvSpPr txBox="1"/>
          <p:nvPr/>
        </p:nvSpPr>
        <p:spPr>
          <a:xfrm>
            <a:off x="121286" y="5411223"/>
            <a:ext cx="2923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oboto Thin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</a:t>
            </a:r>
            <a:r>
              <a:rPr lang="en-US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en-US" sz="1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] </a:t>
            </a:r>
            <a:r>
              <a:rPr lang="en-US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Roy</a:t>
            </a:r>
            <a:r>
              <a:rPr lang="en-US" sz="1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et al, </a:t>
            </a:r>
            <a:r>
              <a:rPr lang="en-US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Springer</a:t>
            </a:r>
            <a:r>
              <a:rPr lang="en-US" sz="1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202</a:t>
            </a:r>
            <a:r>
              <a:rPr lang="en-US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-US" sz="1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700" b="1">
              <a:solidFill>
                <a:schemeClr val="dk1"/>
              </a:solidFill>
            </a:endParaRPr>
          </a:p>
        </p:txBody>
      </p:sp>
      <p:sp>
        <p:nvSpPr>
          <p:cNvPr id="816" name="Google Shape;816;p64"/>
          <p:cNvSpPr txBox="1"/>
          <p:nvPr/>
        </p:nvSpPr>
        <p:spPr>
          <a:xfrm>
            <a:off x="121286" y="5716023"/>
            <a:ext cx="2923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oboto Thin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</a:t>
            </a:r>
            <a:r>
              <a:rPr lang="en-US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en-US" sz="1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] </a:t>
            </a:r>
            <a:r>
              <a:rPr lang="en-US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Delayney</a:t>
            </a:r>
            <a:r>
              <a:rPr lang="en-US" sz="1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et al, </a:t>
            </a:r>
            <a:r>
              <a:rPr lang="en-US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Arxiv</a:t>
            </a:r>
            <a:r>
              <a:rPr lang="en-US" sz="1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202</a:t>
            </a:r>
            <a:r>
              <a:rPr lang="en-US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-US" sz="1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700" b="1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65"/>
          <p:cNvSpPr txBox="1">
            <a:spLocks noGrp="1"/>
          </p:cNvSpPr>
          <p:nvPr>
            <p:ph type="title"/>
          </p:nvPr>
        </p:nvSpPr>
        <p:spPr>
          <a:xfrm>
            <a:off x="3802567" y="2785836"/>
            <a:ext cx="7426800" cy="12864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HANDS-ON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4"/>
          <p:cNvSpPr/>
          <p:nvPr/>
        </p:nvSpPr>
        <p:spPr>
          <a:xfrm>
            <a:off x="-117408" y="1789144"/>
            <a:ext cx="2915326" cy="12700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54"/>
          <p:cNvSpPr txBox="1">
            <a:spLocks noGrp="1"/>
          </p:cNvSpPr>
          <p:nvPr>
            <p:ph type="sldNum" idx="12"/>
          </p:nvPr>
        </p:nvSpPr>
        <p:spPr>
          <a:xfrm>
            <a:off x="11847156" y="6574229"/>
            <a:ext cx="160646" cy="202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2</a:t>
            </a:fld>
            <a:endParaRPr/>
          </a:p>
        </p:txBody>
      </p:sp>
      <p:sp>
        <p:nvSpPr>
          <p:cNvPr id="335" name="Google Shape;335;p54"/>
          <p:cNvSpPr txBox="1">
            <a:spLocks noGrp="1"/>
          </p:cNvSpPr>
          <p:nvPr>
            <p:ph type="title"/>
          </p:nvPr>
        </p:nvSpPr>
        <p:spPr>
          <a:xfrm>
            <a:off x="289910" y="188725"/>
            <a:ext cx="9708262" cy="1088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576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162F"/>
              </a:buClr>
              <a:buSzPts val="2800"/>
              <a:buFont typeface="Roboto Thin"/>
              <a:buNone/>
            </a:pPr>
            <a:r>
              <a:rPr lang="en-US">
                <a:latin typeface="Roboto Thin"/>
                <a:ea typeface="Roboto Thin"/>
                <a:cs typeface="Roboto Thin"/>
                <a:sym typeface="Roboto Thin"/>
              </a:rPr>
              <a:t>SOURCES OF UNCERTAINTY</a:t>
            </a:r>
            <a:endParaRPr/>
          </a:p>
        </p:txBody>
      </p:sp>
      <p:sp>
        <p:nvSpPr>
          <p:cNvPr id="336" name="Google Shape;336;p54"/>
          <p:cNvSpPr txBox="1"/>
          <p:nvPr/>
        </p:nvSpPr>
        <p:spPr>
          <a:xfrm>
            <a:off x="-172055" y="1879859"/>
            <a:ext cx="2795188" cy="1088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489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80"/>
              <a:buFont typeface="Roboto Thin"/>
              <a:buNone/>
            </a:pPr>
            <a:r>
              <a:rPr lang="en-US" sz="238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PREDICTIVE </a:t>
            </a:r>
            <a:endParaRPr/>
          </a:p>
          <a:p>
            <a:pPr marL="0" marR="0" lvl="0" indent="489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80"/>
              <a:buFont typeface="Roboto Thin"/>
              <a:buNone/>
            </a:pPr>
            <a:r>
              <a:rPr lang="en-US" sz="238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UNCERTAINTY</a:t>
            </a:r>
            <a:endParaRPr/>
          </a:p>
        </p:txBody>
      </p:sp>
      <p:pic>
        <p:nvPicPr>
          <p:cNvPr id="337" name="Google Shape;33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8843" y="1238246"/>
            <a:ext cx="6753225" cy="43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4"/>
          <p:cNvSpPr txBox="1"/>
          <p:nvPr/>
        </p:nvSpPr>
        <p:spPr>
          <a:xfrm>
            <a:off x="9338154" y="6531539"/>
            <a:ext cx="2923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oboto Thin"/>
              <a:buNone/>
            </a:pPr>
            <a:r>
              <a:rPr lang="en-US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M. Abdar</a:t>
            </a:r>
            <a:r>
              <a:rPr lang="en-US" sz="11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Information Fusion</a:t>
            </a:r>
            <a:r>
              <a:rPr lang="en-US" sz="11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, 20</a:t>
            </a:r>
            <a:r>
              <a:rPr lang="en-US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21</a:t>
            </a:r>
            <a:endParaRPr sz="11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5"/>
          <p:cNvSpPr txBox="1">
            <a:spLocks noGrp="1"/>
          </p:cNvSpPr>
          <p:nvPr>
            <p:ph type="sldNum" idx="12"/>
          </p:nvPr>
        </p:nvSpPr>
        <p:spPr>
          <a:xfrm>
            <a:off x="11847156" y="6574229"/>
            <a:ext cx="160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3</a:t>
            </a:fld>
            <a:endParaRPr/>
          </a:p>
        </p:txBody>
      </p:sp>
      <p:sp>
        <p:nvSpPr>
          <p:cNvPr id="344" name="Google Shape;344;p55"/>
          <p:cNvSpPr txBox="1">
            <a:spLocks noGrp="1"/>
          </p:cNvSpPr>
          <p:nvPr>
            <p:ph type="title"/>
          </p:nvPr>
        </p:nvSpPr>
        <p:spPr>
          <a:xfrm>
            <a:off x="289910" y="188725"/>
            <a:ext cx="9708300" cy="10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5759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162F"/>
              </a:buClr>
              <a:buSzPts val="2800"/>
              <a:buFont typeface="Roboto Thin"/>
              <a:buNone/>
            </a:pPr>
            <a:r>
              <a:rPr lang="en-US">
                <a:latin typeface="Roboto Thin"/>
                <a:ea typeface="Roboto Thin"/>
                <a:cs typeface="Roboto Thin"/>
                <a:sym typeface="Roboto Thin"/>
              </a:rPr>
              <a:t>OVERALL PIPELINE</a:t>
            </a:r>
            <a:endParaRPr/>
          </a:p>
        </p:txBody>
      </p:sp>
      <p:grpSp>
        <p:nvGrpSpPr>
          <p:cNvPr id="345" name="Google Shape;345;p55"/>
          <p:cNvGrpSpPr/>
          <p:nvPr/>
        </p:nvGrpSpPr>
        <p:grpSpPr>
          <a:xfrm>
            <a:off x="2984482" y="5643044"/>
            <a:ext cx="1999321" cy="793800"/>
            <a:chOff x="0" y="0"/>
            <a:chExt cx="1999321" cy="793800"/>
          </a:xfrm>
        </p:grpSpPr>
        <p:sp>
          <p:nvSpPr>
            <p:cNvPr id="346" name="Google Shape;346;p55"/>
            <p:cNvSpPr txBox="1"/>
            <p:nvPr/>
          </p:nvSpPr>
          <p:spPr>
            <a:xfrm>
              <a:off x="889321" y="0"/>
              <a:ext cx="1110000" cy="79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55"/>
            <p:cNvSpPr txBox="1"/>
            <p:nvPr/>
          </p:nvSpPr>
          <p:spPr>
            <a:xfrm>
              <a:off x="0" y="0"/>
              <a:ext cx="1110000" cy="79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48" name="Google Shape;34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9350" y="1277425"/>
            <a:ext cx="9153085" cy="4060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oogle Shape;353;p56"/>
          <p:cNvGrpSpPr/>
          <p:nvPr/>
        </p:nvGrpSpPr>
        <p:grpSpPr>
          <a:xfrm>
            <a:off x="4700836" y="2452692"/>
            <a:ext cx="2790034" cy="2568022"/>
            <a:chOff x="44301" y="0"/>
            <a:chExt cx="2790033" cy="2568021"/>
          </a:xfrm>
        </p:grpSpPr>
        <p:pic>
          <p:nvPicPr>
            <p:cNvPr id="354" name="Google Shape;354;p56" descr="Screenshot 2023-03-28 at 22.28.00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81690" y="2429833"/>
              <a:ext cx="217151" cy="1381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" name="Google Shape;355;p56" descr="Image"/>
            <p:cNvPicPr preferRelativeResize="0"/>
            <p:nvPr/>
          </p:nvPicPr>
          <p:blipFill rotWithShape="1">
            <a:blip r:embed="rId4">
              <a:alphaModFix/>
            </a:blip>
            <a:srcRect r="51377" b="10620"/>
            <a:stretch/>
          </p:blipFill>
          <p:spPr>
            <a:xfrm>
              <a:off x="44301" y="0"/>
              <a:ext cx="2790033" cy="24105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6" name="Google Shape;356;p56" descr="Image"/>
          <p:cNvPicPr preferRelativeResize="0"/>
          <p:nvPr/>
        </p:nvPicPr>
        <p:blipFill rotWithShape="1">
          <a:blip r:embed="rId4">
            <a:alphaModFix/>
          </a:blip>
          <a:srcRect l="50605"/>
          <a:stretch/>
        </p:blipFill>
        <p:spPr>
          <a:xfrm>
            <a:off x="4634309" y="2270716"/>
            <a:ext cx="2923341" cy="278164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6"/>
          <p:cNvSpPr txBox="1">
            <a:spLocks noGrp="1"/>
          </p:cNvSpPr>
          <p:nvPr>
            <p:ph type="sldNum" idx="12"/>
          </p:nvPr>
        </p:nvSpPr>
        <p:spPr>
          <a:xfrm>
            <a:off x="11847156" y="6574229"/>
            <a:ext cx="160646" cy="202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4</a:t>
            </a:fld>
            <a:endParaRPr/>
          </a:p>
        </p:txBody>
      </p:sp>
      <p:sp>
        <p:nvSpPr>
          <p:cNvPr id="358" name="Google Shape;358;p56"/>
          <p:cNvSpPr txBox="1">
            <a:spLocks noGrp="1"/>
          </p:cNvSpPr>
          <p:nvPr>
            <p:ph type="title"/>
          </p:nvPr>
        </p:nvSpPr>
        <p:spPr>
          <a:xfrm>
            <a:off x="289910" y="188725"/>
            <a:ext cx="9708262" cy="1088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576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162F"/>
              </a:buClr>
              <a:buSzPts val="2800"/>
              <a:buFont typeface="Roboto Thin"/>
              <a:buNone/>
            </a:pPr>
            <a:r>
              <a:rPr lang="en-US">
                <a:latin typeface="Roboto Thin"/>
                <a:ea typeface="Roboto Thin"/>
                <a:cs typeface="Roboto Thin"/>
                <a:sym typeface="Roboto Thin"/>
              </a:rPr>
              <a:t>BAYESIAN PERSPECTIVE ON UNCERTAINTY</a:t>
            </a:r>
            <a:endParaRPr/>
          </a:p>
        </p:txBody>
      </p:sp>
      <p:grpSp>
        <p:nvGrpSpPr>
          <p:cNvPr id="359" name="Google Shape;359;p56"/>
          <p:cNvGrpSpPr/>
          <p:nvPr/>
        </p:nvGrpSpPr>
        <p:grpSpPr>
          <a:xfrm>
            <a:off x="899299" y="1278250"/>
            <a:ext cx="6126289" cy="307800"/>
            <a:chOff x="-3" y="6202"/>
            <a:chExt cx="6126289" cy="307800"/>
          </a:xfrm>
        </p:grpSpPr>
        <p:pic>
          <p:nvPicPr>
            <p:cNvPr id="360" name="Google Shape;360;p56" descr="Screenshot 2023-03-27 at 17.07.01.png"/>
            <p:cNvPicPr preferRelativeResize="0"/>
            <p:nvPr/>
          </p:nvPicPr>
          <p:blipFill rotWithShape="1">
            <a:blip r:embed="rId5">
              <a:alphaModFix/>
            </a:blip>
            <a:srcRect l="18190" r="59913"/>
            <a:stretch/>
          </p:blipFill>
          <p:spPr>
            <a:xfrm>
              <a:off x="3371191" y="28359"/>
              <a:ext cx="1328193" cy="2635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" name="Google Shape;361;p56"/>
            <p:cNvSpPr txBox="1"/>
            <p:nvPr/>
          </p:nvSpPr>
          <p:spPr>
            <a:xfrm>
              <a:off x="-3" y="6202"/>
              <a:ext cx="3209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Given training inputs and outputs: 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362" name="Google Shape;362;p56" descr="Screenshot 2023-03-27 at 17.07.01.png"/>
            <p:cNvPicPr preferRelativeResize="0"/>
            <p:nvPr/>
          </p:nvPicPr>
          <p:blipFill rotWithShape="1">
            <a:blip r:embed="rId5">
              <a:alphaModFix/>
            </a:blip>
            <a:srcRect l="78006" r="96"/>
            <a:stretch/>
          </p:blipFill>
          <p:spPr>
            <a:xfrm>
              <a:off x="4798093" y="28359"/>
              <a:ext cx="1328193" cy="26350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3" name="Google Shape;363;p56"/>
          <p:cNvGrpSpPr/>
          <p:nvPr/>
        </p:nvGrpSpPr>
        <p:grpSpPr>
          <a:xfrm>
            <a:off x="909769" y="1682650"/>
            <a:ext cx="8286815" cy="307800"/>
            <a:chOff x="-15" y="-6"/>
            <a:chExt cx="8286815" cy="307800"/>
          </a:xfrm>
        </p:grpSpPr>
        <p:pic>
          <p:nvPicPr>
            <p:cNvPr id="364" name="Google Shape;364;p56" descr="Screenshot 2023-03-27 at 17.07.33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448645" y="9488"/>
              <a:ext cx="838155" cy="288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5" name="Google Shape;365;p56"/>
            <p:cNvSpPr txBox="1"/>
            <p:nvPr/>
          </p:nvSpPr>
          <p:spPr>
            <a:xfrm>
              <a:off x="-15" y="-6"/>
              <a:ext cx="7831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Goal: find parameters of a function that is likely to have generated</a:t>
              </a:r>
              <a:r>
                <a:rPr lang="en-US"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40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 outputs: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66" name="Google Shape;366;p56"/>
          <p:cNvGrpSpPr/>
          <p:nvPr/>
        </p:nvGrpSpPr>
        <p:grpSpPr>
          <a:xfrm>
            <a:off x="7557650" y="4531238"/>
            <a:ext cx="4289503" cy="1244213"/>
            <a:chOff x="-2" y="-207550"/>
            <a:chExt cx="4289503" cy="1244213"/>
          </a:xfrm>
        </p:grpSpPr>
        <p:pic>
          <p:nvPicPr>
            <p:cNvPr id="367" name="Google Shape;367;p56" descr="Screenshot 2023-03-27 at 17.19.01.png"/>
            <p:cNvPicPr preferRelativeResize="0"/>
            <p:nvPr/>
          </p:nvPicPr>
          <p:blipFill rotWithShape="1">
            <a:blip r:embed="rId7">
              <a:alphaModFix/>
            </a:blip>
            <a:srcRect r="64025" b="18513"/>
            <a:stretch/>
          </p:blipFill>
          <p:spPr>
            <a:xfrm>
              <a:off x="3291173" y="-207550"/>
              <a:ext cx="998328" cy="5211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8" name="Google Shape;368;p56"/>
            <p:cNvSpPr txBox="1"/>
            <p:nvPr/>
          </p:nvSpPr>
          <p:spPr>
            <a:xfrm>
              <a:off x="-2" y="-46937"/>
              <a:ext cx="3422700" cy="108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Cannot evaluate analytically 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Hence, searching for approximating variational</a:t>
              </a:r>
              <a:r>
                <a:rPr lang="en-US" sz="1400" i="1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40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distribution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369" name="Google Shape;369;p56" descr="Screenshot 2023-03-27 at 22.05.19.png"/>
            <p:cNvPicPr preferRelativeResize="0"/>
            <p:nvPr/>
          </p:nvPicPr>
          <p:blipFill rotWithShape="1">
            <a:blip r:embed="rId8">
              <a:alphaModFix/>
            </a:blip>
            <a:srcRect r="3528"/>
            <a:stretch/>
          </p:blipFill>
          <p:spPr>
            <a:xfrm>
              <a:off x="3626599" y="593658"/>
              <a:ext cx="637297" cy="3652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0" name="Google Shape;370;p56"/>
          <p:cNvSpPr txBox="1"/>
          <p:nvPr/>
        </p:nvSpPr>
        <p:spPr>
          <a:xfrm>
            <a:off x="9338154" y="6531539"/>
            <a:ext cx="2923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oboto Thin"/>
              <a:buNone/>
            </a:pPr>
            <a:r>
              <a:rPr lang="en-US" sz="11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Y. Gal, PhD thesis, 2016</a:t>
            </a:r>
            <a:endParaRPr sz="1100" b="1"/>
          </a:p>
        </p:txBody>
      </p:sp>
      <p:pic>
        <p:nvPicPr>
          <p:cNvPr id="371" name="Google Shape;371;p56" descr="Screenshot 2023-03-28 at 22.18.17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993688" y="3352550"/>
            <a:ext cx="233487" cy="540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6" descr="Screenshot 2023-03-27 at 17.14.37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806375" y="3449099"/>
            <a:ext cx="608150" cy="424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56"/>
          <p:cNvGrpSpPr/>
          <p:nvPr/>
        </p:nvGrpSpPr>
        <p:grpSpPr>
          <a:xfrm>
            <a:off x="899300" y="4775338"/>
            <a:ext cx="4334703" cy="1001066"/>
            <a:chOff x="-6" y="7"/>
            <a:chExt cx="4334703" cy="1001066"/>
          </a:xfrm>
        </p:grpSpPr>
        <p:pic>
          <p:nvPicPr>
            <p:cNvPr id="374" name="Google Shape;374;p56" descr="Screenshot 2023-03-27 at 17.21.04.png"/>
            <p:cNvPicPr preferRelativeResize="0"/>
            <p:nvPr/>
          </p:nvPicPr>
          <p:blipFill rotWithShape="1">
            <a:blip r:embed="rId11">
              <a:alphaModFix/>
            </a:blip>
            <a:srcRect r="2046"/>
            <a:stretch/>
          </p:blipFill>
          <p:spPr>
            <a:xfrm>
              <a:off x="0" y="306111"/>
              <a:ext cx="4084435" cy="69496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75" name="Google Shape;375;p56"/>
            <p:cNvGrpSpPr/>
            <p:nvPr/>
          </p:nvGrpSpPr>
          <p:grpSpPr>
            <a:xfrm>
              <a:off x="-6" y="7"/>
              <a:ext cx="4334703" cy="307801"/>
              <a:chOff x="-692178" y="7"/>
              <a:chExt cx="4334700" cy="307800"/>
            </a:xfrm>
          </p:grpSpPr>
          <p:sp>
            <p:nvSpPr>
              <p:cNvPr id="376" name="Google Shape;376;p56"/>
              <p:cNvSpPr txBox="1"/>
              <p:nvPr/>
            </p:nvSpPr>
            <p:spPr>
              <a:xfrm>
                <a:off x="-692178" y="7"/>
                <a:ext cx="43347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i="0" u="none" strike="noStrike" cap="none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US">
                    <a:latin typeface="Montserrat"/>
                    <a:ea typeface="Montserrat"/>
                    <a:cs typeface="Montserrat"/>
                    <a:sym typeface="Montserrat"/>
                  </a:rPr>
                  <a:t>For a n</a:t>
                </a:r>
                <a:r>
                  <a:rPr lang="en-US" sz="1400" i="0" u="none" strike="noStrike" cap="none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ew input</a:t>
                </a:r>
                <a:r>
                  <a:rPr lang="en-US">
                    <a:latin typeface="Montserrat"/>
                    <a:ea typeface="Montserrat"/>
                    <a:cs typeface="Montserrat"/>
                    <a:sym typeface="Montserrat"/>
                  </a:rPr>
                  <a:t>	</a:t>
                </a:r>
                <a:r>
                  <a:rPr lang="en-US" sz="1400" i="0" u="none" strike="noStrike" cap="none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use Bayesian inference:</a:t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pic>
            <p:nvPicPr>
              <p:cNvPr id="377" name="Google Shape;377;p56" descr="Screenshot 2023-03-28 at 22.38.23.png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888032" y="45326"/>
                <a:ext cx="217151" cy="2171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78" name="Google Shape;378;p56"/>
          <p:cNvGrpSpPr/>
          <p:nvPr/>
        </p:nvGrpSpPr>
        <p:grpSpPr>
          <a:xfrm>
            <a:off x="2984482" y="5643044"/>
            <a:ext cx="1999270" cy="793738"/>
            <a:chOff x="0" y="0"/>
            <a:chExt cx="1999270" cy="793738"/>
          </a:xfrm>
        </p:grpSpPr>
        <p:sp>
          <p:nvSpPr>
            <p:cNvPr id="379" name="Google Shape;379;p56"/>
            <p:cNvSpPr txBox="1"/>
            <p:nvPr/>
          </p:nvSpPr>
          <p:spPr>
            <a:xfrm>
              <a:off x="889321" y="0"/>
              <a:ext cx="1109949" cy="7937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56"/>
            <p:cNvSpPr txBox="1"/>
            <p:nvPr/>
          </p:nvSpPr>
          <p:spPr>
            <a:xfrm>
              <a:off x="0" y="0"/>
              <a:ext cx="1109948" cy="7937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7"/>
          <p:cNvSpPr txBox="1">
            <a:spLocks noGrp="1"/>
          </p:cNvSpPr>
          <p:nvPr>
            <p:ph type="sldNum" idx="12"/>
          </p:nvPr>
        </p:nvSpPr>
        <p:spPr>
          <a:xfrm>
            <a:off x="11847156" y="6574229"/>
            <a:ext cx="160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5</a:t>
            </a:fld>
            <a:endParaRPr/>
          </a:p>
        </p:txBody>
      </p:sp>
      <p:sp>
        <p:nvSpPr>
          <p:cNvPr id="386" name="Google Shape;386;p57"/>
          <p:cNvSpPr txBox="1">
            <a:spLocks noGrp="1"/>
          </p:cNvSpPr>
          <p:nvPr>
            <p:ph type="title"/>
          </p:nvPr>
        </p:nvSpPr>
        <p:spPr>
          <a:xfrm>
            <a:off x="289910" y="188725"/>
            <a:ext cx="9708300" cy="10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5759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162F"/>
              </a:buClr>
              <a:buSzPts val="2800"/>
              <a:buFont typeface="Roboto Thin"/>
              <a:buNone/>
            </a:pPr>
            <a:r>
              <a:rPr lang="en-US">
                <a:latin typeface="Roboto Thin"/>
                <a:ea typeface="Roboto Thin"/>
                <a:cs typeface="Roboto Thin"/>
                <a:sym typeface="Roboto Thin"/>
              </a:rPr>
              <a:t>ENSEMBLING-BASED APPROACHES</a:t>
            </a:r>
            <a:endParaRPr/>
          </a:p>
        </p:txBody>
      </p:sp>
      <p:grpSp>
        <p:nvGrpSpPr>
          <p:cNvPr id="387" name="Google Shape;387;p57"/>
          <p:cNvGrpSpPr/>
          <p:nvPr/>
        </p:nvGrpSpPr>
        <p:grpSpPr>
          <a:xfrm>
            <a:off x="2984482" y="5643044"/>
            <a:ext cx="1999321" cy="793800"/>
            <a:chOff x="0" y="0"/>
            <a:chExt cx="1999321" cy="793800"/>
          </a:xfrm>
        </p:grpSpPr>
        <p:sp>
          <p:nvSpPr>
            <p:cNvPr id="388" name="Google Shape;388;p57"/>
            <p:cNvSpPr txBox="1"/>
            <p:nvPr/>
          </p:nvSpPr>
          <p:spPr>
            <a:xfrm>
              <a:off x="889321" y="0"/>
              <a:ext cx="1110000" cy="79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57"/>
            <p:cNvSpPr txBox="1"/>
            <p:nvPr/>
          </p:nvSpPr>
          <p:spPr>
            <a:xfrm>
              <a:off x="0" y="0"/>
              <a:ext cx="1110000" cy="79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90" name="Google Shape;39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1401" y="1479127"/>
            <a:ext cx="5585300" cy="351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7" descr="Screenshot 2023-03-27 at 17.19.01.png"/>
          <p:cNvPicPr preferRelativeResize="0"/>
          <p:nvPr/>
        </p:nvPicPr>
        <p:blipFill rotWithShape="1">
          <a:blip r:embed="rId4">
            <a:alphaModFix/>
          </a:blip>
          <a:srcRect r="64024" b="18513"/>
          <a:stretch/>
        </p:blipFill>
        <p:spPr>
          <a:xfrm>
            <a:off x="1495275" y="1277413"/>
            <a:ext cx="998328" cy="521112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7"/>
          <p:cNvSpPr/>
          <p:nvPr/>
        </p:nvSpPr>
        <p:spPr>
          <a:xfrm>
            <a:off x="3784038" y="2819400"/>
            <a:ext cx="400200" cy="5211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57"/>
          <p:cNvSpPr/>
          <p:nvPr/>
        </p:nvSpPr>
        <p:spPr>
          <a:xfrm>
            <a:off x="4450788" y="1695450"/>
            <a:ext cx="400200" cy="5211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57"/>
          <p:cNvSpPr/>
          <p:nvPr/>
        </p:nvSpPr>
        <p:spPr>
          <a:xfrm>
            <a:off x="5689038" y="1174350"/>
            <a:ext cx="400200" cy="5211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57"/>
          <p:cNvSpPr/>
          <p:nvPr/>
        </p:nvSpPr>
        <p:spPr>
          <a:xfrm>
            <a:off x="6584388" y="2736450"/>
            <a:ext cx="400200" cy="5211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57"/>
          <p:cNvSpPr/>
          <p:nvPr/>
        </p:nvSpPr>
        <p:spPr>
          <a:xfrm>
            <a:off x="6235488" y="1936350"/>
            <a:ext cx="400200" cy="5211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57"/>
          <p:cNvSpPr txBox="1"/>
          <p:nvPr/>
        </p:nvSpPr>
        <p:spPr>
          <a:xfrm>
            <a:off x="8406750" y="2822725"/>
            <a:ext cx="3440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Bree Serif"/>
                <a:ea typeface="Bree Serif"/>
                <a:cs typeface="Bree Serif"/>
                <a:sym typeface="Bree Serif"/>
              </a:rPr>
              <a:t>“Each model in an ensemble of models takes a different sample of weights from the posterior distribution”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8"/>
          <p:cNvSpPr txBox="1">
            <a:spLocks noGrp="1"/>
          </p:cNvSpPr>
          <p:nvPr>
            <p:ph type="sldNum" idx="12"/>
          </p:nvPr>
        </p:nvSpPr>
        <p:spPr>
          <a:xfrm>
            <a:off x="11847156" y="6574229"/>
            <a:ext cx="160646" cy="202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6</a:t>
            </a:fld>
            <a:endParaRPr/>
          </a:p>
        </p:txBody>
      </p:sp>
      <p:sp>
        <p:nvSpPr>
          <p:cNvPr id="403" name="Google Shape;403;p58"/>
          <p:cNvSpPr txBox="1">
            <a:spLocks noGrp="1"/>
          </p:cNvSpPr>
          <p:nvPr>
            <p:ph type="title"/>
          </p:nvPr>
        </p:nvSpPr>
        <p:spPr>
          <a:xfrm>
            <a:off x="141106" y="115909"/>
            <a:ext cx="9708262" cy="1088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576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162F"/>
              </a:buClr>
              <a:buSzPts val="2800"/>
              <a:buFont typeface="Roboto Thin"/>
              <a:buNone/>
            </a:pPr>
            <a:r>
              <a:rPr lang="en-US">
                <a:latin typeface="Roboto Thin"/>
                <a:ea typeface="Roboto Thin"/>
                <a:cs typeface="Roboto Thin"/>
                <a:sym typeface="Roboto Thin"/>
              </a:rPr>
              <a:t>MONTE CARLO DROPOUT (MCDP)</a:t>
            </a:r>
            <a:endParaRPr/>
          </a:p>
        </p:txBody>
      </p:sp>
      <p:sp>
        <p:nvSpPr>
          <p:cNvPr id="404" name="Google Shape;404;p58"/>
          <p:cNvSpPr txBox="1"/>
          <p:nvPr/>
        </p:nvSpPr>
        <p:spPr>
          <a:xfrm>
            <a:off x="10002811" y="6530523"/>
            <a:ext cx="2923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oboto Thin"/>
              <a:buNone/>
            </a:pPr>
            <a:r>
              <a:rPr lang="en-US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Gal </a:t>
            </a:r>
            <a:r>
              <a:rPr lang="en-US" sz="11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et al, ICML 2016.</a:t>
            </a:r>
            <a:endParaRPr sz="1100" b="1"/>
          </a:p>
        </p:txBody>
      </p:sp>
      <p:pic>
        <p:nvPicPr>
          <p:cNvPr id="405" name="Google Shape;405;p58" descr="Screenshot 2023-03-27 at 15.50.43.png"/>
          <p:cNvPicPr preferRelativeResize="0"/>
          <p:nvPr/>
        </p:nvPicPr>
        <p:blipFill rotWithShape="1">
          <a:blip r:embed="rId3">
            <a:alphaModFix/>
          </a:blip>
          <a:srcRect r="2410"/>
          <a:stretch/>
        </p:blipFill>
        <p:spPr>
          <a:xfrm>
            <a:off x="1204004" y="2178667"/>
            <a:ext cx="2974705" cy="312735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8"/>
          <p:cNvSpPr txBox="1"/>
          <p:nvPr/>
        </p:nvSpPr>
        <p:spPr>
          <a:xfrm>
            <a:off x="1484750" y="1689125"/>
            <a:ext cx="241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US" sz="180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Dropout in an ANN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07" name="Google Shape;407;p58"/>
          <p:cNvGrpSpPr/>
          <p:nvPr/>
        </p:nvGrpSpPr>
        <p:grpSpPr>
          <a:xfrm>
            <a:off x="6035132" y="1887495"/>
            <a:ext cx="5773599" cy="3083012"/>
            <a:chOff x="0" y="0"/>
            <a:chExt cx="5773597" cy="3083011"/>
          </a:xfrm>
        </p:grpSpPr>
        <p:sp>
          <p:nvSpPr>
            <p:cNvPr id="408" name="Google Shape;408;p58"/>
            <p:cNvSpPr txBox="1"/>
            <p:nvPr/>
          </p:nvSpPr>
          <p:spPr>
            <a:xfrm>
              <a:off x="1229426" y="0"/>
              <a:ext cx="29121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Arial"/>
                <a:buNone/>
              </a:pPr>
              <a:r>
                <a:rPr lang="en-US" sz="180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MCDP Inference time: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Arial"/>
                <a:buNone/>
              </a:pPr>
              <a:r>
                <a:rPr lang="en-US" sz="180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Sampling from the posterior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09" name="Google Shape;409;p58"/>
            <p:cNvSpPr/>
            <p:nvPr/>
          </p:nvSpPr>
          <p:spPr>
            <a:xfrm>
              <a:off x="0" y="2236532"/>
              <a:ext cx="207772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7A30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58"/>
            <p:cNvSpPr/>
            <p:nvPr/>
          </p:nvSpPr>
          <p:spPr>
            <a:xfrm>
              <a:off x="0" y="2555885"/>
              <a:ext cx="207772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7A30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58"/>
            <p:cNvSpPr/>
            <p:nvPr/>
          </p:nvSpPr>
          <p:spPr>
            <a:xfrm>
              <a:off x="0" y="2875238"/>
              <a:ext cx="207772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F6DF4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58"/>
            <p:cNvSpPr/>
            <p:nvPr/>
          </p:nvSpPr>
          <p:spPr>
            <a:xfrm>
              <a:off x="429268" y="2396208"/>
              <a:ext cx="207773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F6DF4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58"/>
            <p:cNvSpPr/>
            <p:nvPr/>
          </p:nvSpPr>
          <p:spPr>
            <a:xfrm>
              <a:off x="429268" y="2715561"/>
              <a:ext cx="207773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7A30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58"/>
            <p:cNvSpPr/>
            <p:nvPr/>
          </p:nvSpPr>
          <p:spPr>
            <a:xfrm>
              <a:off x="858538" y="2236532"/>
              <a:ext cx="207773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7A30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58"/>
            <p:cNvSpPr/>
            <p:nvPr/>
          </p:nvSpPr>
          <p:spPr>
            <a:xfrm>
              <a:off x="858538" y="2555885"/>
              <a:ext cx="207773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F6DF4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58"/>
            <p:cNvSpPr/>
            <p:nvPr/>
          </p:nvSpPr>
          <p:spPr>
            <a:xfrm>
              <a:off x="858538" y="2875238"/>
              <a:ext cx="207773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F6DF4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58"/>
            <p:cNvSpPr/>
            <p:nvPr/>
          </p:nvSpPr>
          <p:spPr>
            <a:xfrm>
              <a:off x="1275107" y="2555885"/>
              <a:ext cx="207773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7A30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18" name="Google Shape;418;p58"/>
            <p:cNvCxnSpPr/>
            <p:nvPr/>
          </p:nvCxnSpPr>
          <p:spPr>
            <a:xfrm>
              <a:off x="220281" y="2374714"/>
              <a:ext cx="209788" cy="130782"/>
            </a:xfrm>
            <a:prstGeom prst="straightConnector1">
              <a:avLst/>
            </a:prstGeom>
            <a:noFill/>
            <a:ln w="12700" cap="flat" cmpd="sng">
              <a:solidFill>
                <a:srgbClr val="F6E04D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19" name="Google Shape;419;p58"/>
            <p:cNvCxnSpPr/>
            <p:nvPr/>
          </p:nvCxnSpPr>
          <p:spPr>
            <a:xfrm>
              <a:off x="215528" y="2368814"/>
              <a:ext cx="217732" cy="466134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20" name="Google Shape;420;p58"/>
            <p:cNvCxnSpPr/>
            <p:nvPr/>
          </p:nvCxnSpPr>
          <p:spPr>
            <a:xfrm>
              <a:off x="221154" y="2658683"/>
              <a:ext cx="209172" cy="209171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21" name="Google Shape;421;p58"/>
            <p:cNvCxnSpPr/>
            <p:nvPr/>
          </p:nvCxnSpPr>
          <p:spPr>
            <a:xfrm rot="10800000" flipH="1">
              <a:off x="221155" y="2504598"/>
              <a:ext cx="209514" cy="153706"/>
            </a:xfrm>
            <a:prstGeom prst="straightConnector1">
              <a:avLst/>
            </a:prstGeom>
            <a:noFill/>
            <a:ln w="12700" cap="flat" cmpd="sng">
              <a:solidFill>
                <a:srgbClr val="F6E04D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22" name="Google Shape;422;p58"/>
            <p:cNvCxnSpPr/>
            <p:nvPr/>
          </p:nvCxnSpPr>
          <p:spPr>
            <a:xfrm rot="10800000" flipH="1">
              <a:off x="220819" y="2859538"/>
              <a:ext cx="209788" cy="130782"/>
            </a:xfrm>
            <a:prstGeom prst="straightConnector1">
              <a:avLst/>
            </a:prstGeom>
            <a:noFill/>
            <a:ln w="12700" cap="flat" cmpd="sng">
              <a:solidFill>
                <a:srgbClr val="F6DF4C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23" name="Google Shape;423;p58"/>
            <p:cNvCxnSpPr/>
            <p:nvPr/>
          </p:nvCxnSpPr>
          <p:spPr>
            <a:xfrm rot="10800000" flipH="1">
              <a:off x="216909" y="2526613"/>
              <a:ext cx="217732" cy="466134"/>
            </a:xfrm>
            <a:prstGeom prst="straightConnector1">
              <a:avLst/>
            </a:prstGeom>
            <a:noFill/>
            <a:ln w="12700" cap="flat" cmpd="sng">
              <a:solidFill>
                <a:srgbClr val="F7E04C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24" name="Google Shape;424;p58"/>
            <p:cNvCxnSpPr/>
            <p:nvPr/>
          </p:nvCxnSpPr>
          <p:spPr>
            <a:xfrm rot="10800000" flipH="1">
              <a:off x="644576" y="2692938"/>
              <a:ext cx="209787" cy="130782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25" name="Google Shape;425;p58"/>
            <p:cNvCxnSpPr/>
            <p:nvPr/>
          </p:nvCxnSpPr>
          <p:spPr>
            <a:xfrm>
              <a:off x="646104" y="2823719"/>
              <a:ext cx="207861" cy="187880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26" name="Google Shape;426;p58"/>
            <p:cNvCxnSpPr/>
            <p:nvPr/>
          </p:nvCxnSpPr>
          <p:spPr>
            <a:xfrm rot="10800000" flipH="1">
              <a:off x="645988" y="2407421"/>
              <a:ext cx="205271" cy="416299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27" name="Google Shape;427;p58"/>
            <p:cNvCxnSpPr/>
            <p:nvPr/>
          </p:nvCxnSpPr>
          <p:spPr>
            <a:xfrm>
              <a:off x="645471" y="2496630"/>
              <a:ext cx="210143" cy="461147"/>
            </a:xfrm>
            <a:prstGeom prst="straightConnector1">
              <a:avLst/>
            </a:prstGeom>
            <a:noFill/>
            <a:ln w="12700" cap="flat" cmpd="sng">
              <a:solidFill>
                <a:srgbClr val="F6DF4C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28" name="Google Shape;428;p58"/>
            <p:cNvCxnSpPr/>
            <p:nvPr/>
          </p:nvCxnSpPr>
          <p:spPr>
            <a:xfrm>
              <a:off x="647001" y="2496630"/>
              <a:ext cx="207861" cy="187880"/>
            </a:xfrm>
            <a:prstGeom prst="straightConnector1">
              <a:avLst/>
            </a:prstGeom>
            <a:noFill/>
            <a:ln w="12700" cap="flat" cmpd="sng">
              <a:solidFill>
                <a:srgbClr val="F6DF4C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29" name="Google Shape;429;p58"/>
            <p:cNvCxnSpPr/>
            <p:nvPr/>
          </p:nvCxnSpPr>
          <p:spPr>
            <a:xfrm rot="10800000" flipH="1">
              <a:off x="646885" y="2373283"/>
              <a:ext cx="205267" cy="123348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30" name="Google Shape;430;p58"/>
            <p:cNvCxnSpPr/>
            <p:nvPr/>
          </p:nvCxnSpPr>
          <p:spPr>
            <a:xfrm>
              <a:off x="1086376" y="2659771"/>
              <a:ext cx="192618" cy="3248"/>
            </a:xfrm>
            <a:prstGeom prst="straightConnector1">
              <a:avLst/>
            </a:prstGeom>
            <a:noFill/>
            <a:ln w="12700" cap="flat" cmpd="sng">
              <a:solidFill>
                <a:srgbClr val="F6DF4C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31" name="Google Shape;431;p58"/>
            <p:cNvCxnSpPr/>
            <p:nvPr/>
          </p:nvCxnSpPr>
          <p:spPr>
            <a:xfrm rot="10800000" flipH="1">
              <a:off x="1073662" y="2684774"/>
              <a:ext cx="186123" cy="285364"/>
            </a:xfrm>
            <a:prstGeom prst="straightConnector1">
              <a:avLst/>
            </a:prstGeom>
            <a:noFill/>
            <a:ln w="12700" cap="flat" cmpd="sng">
              <a:solidFill>
                <a:srgbClr val="F6DF4C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32" name="Google Shape;432;p58"/>
            <p:cNvCxnSpPr/>
            <p:nvPr/>
          </p:nvCxnSpPr>
          <p:spPr>
            <a:xfrm>
              <a:off x="1073228" y="2359147"/>
              <a:ext cx="186122" cy="285364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433" name="Google Shape;433;p58"/>
            <p:cNvSpPr/>
            <p:nvPr/>
          </p:nvSpPr>
          <p:spPr>
            <a:xfrm>
              <a:off x="1940944" y="2236532"/>
              <a:ext cx="207773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7A30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58"/>
            <p:cNvSpPr/>
            <p:nvPr/>
          </p:nvSpPr>
          <p:spPr>
            <a:xfrm>
              <a:off x="1940944" y="2555885"/>
              <a:ext cx="207773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F7E04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58"/>
            <p:cNvSpPr/>
            <p:nvPr/>
          </p:nvSpPr>
          <p:spPr>
            <a:xfrm>
              <a:off x="1940944" y="2875238"/>
              <a:ext cx="207773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7A30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58"/>
            <p:cNvSpPr/>
            <p:nvPr/>
          </p:nvSpPr>
          <p:spPr>
            <a:xfrm>
              <a:off x="2370213" y="2396208"/>
              <a:ext cx="207773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F7E04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58"/>
            <p:cNvSpPr/>
            <p:nvPr/>
          </p:nvSpPr>
          <p:spPr>
            <a:xfrm>
              <a:off x="2370213" y="2715561"/>
              <a:ext cx="207773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7A30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58"/>
            <p:cNvSpPr/>
            <p:nvPr/>
          </p:nvSpPr>
          <p:spPr>
            <a:xfrm>
              <a:off x="2799482" y="2236532"/>
              <a:ext cx="207773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7A30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58"/>
            <p:cNvSpPr/>
            <p:nvPr/>
          </p:nvSpPr>
          <p:spPr>
            <a:xfrm>
              <a:off x="2799482" y="2555885"/>
              <a:ext cx="207773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F7E04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58"/>
            <p:cNvSpPr/>
            <p:nvPr/>
          </p:nvSpPr>
          <p:spPr>
            <a:xfrm>
              <a:off x="2799482" y="2875238"/>
              <a:ext cx="207773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7A30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58"/>
            <p:cNvSpPr/>
            <p:nvPr/>
          </p:nvSpPr>
          <p:spPr>
            <a:xfrm>
              <a:off x="3216051" y="2555885"/>
              <a:ext cx="207773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7A30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2" name="Google Shape;442;p58"/>
            <p:cNvCxnSpPr/>
            <p:nvPr/>
          </p:nvCxnSpPr>
          <p:spPr>
            <a:xfrm>
              <a:off x="2161226" y="2374715"/>
              <a:ext cx="209787" cy="130782"/>
            </a:xfrm>
            <a:prstGeom prst="straightConnector1">
              <a:avLst/>
            </a:prstGeom>
            <a:noFill/>
            <a:ln w="12700" cap="flat" cmpd="sng">
              <a:solidFill>
                <a:srgbClr val="F7E04C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43" name="Google Shape;443;p58"/>
            <p:cNvCxnSpPr/>
            <p:nvPr/>
          </p:nvCxnSpPr>
          <p:spPr>
            <a:xfrm>
              <a:off x="2156472" y="2368814"/>
              <a:ext cx="217732" cy="466134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44" name="Google Shape;444;p58"/>
            <p:cNvCxnSpPr/>
            <p:nvPr/>
          </p:nvCxnSpPr>
          <p:spPr>
            <a:xfrm>
              <a:off x="2162099" y="2658683"/>
              <a:ext cx="209172" cy="209171"/>
            </a:xfrm>
            <a:prstGeom prst="straightConnector1">
              <a:avLst/>
            </a:prstGeom>
            <a:noFill/>
            <a:ln w="12700" cap="flat" cmpd="sng">
              <a:solidFill>
                <a:srgbClr val="F7E04C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45" name="Google Shape;445;p58"/>
            <p:cNvCxnSpPr/>
            <p:nvPr/>
          </p:nvCxnSpPr>
          <p:spPr>
            <a:xfrm rot="10800000" flipH="1">
              <a:off x="2162099" y="2504598"/>
              <a:ext cx="209515" cy="153706"/>
            </a:xfrm>
            <a:prstGeom prst="straightConnector1">
              <a:avLst/>
            </a:prstGeom>
            <a:noFill/>
            <a:ln w="12700" cap="flat" cmpd="sng">
              <a:solidFill>
                <a:srgbClr val="F7E04C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46" name="Google Shape;446;p58"/>
            <p:cNvCxnSpPr/>
            <p:nvPr/>
          </p:nvCxnSpPr>
          <p:spPr>
            <a:xfrm rot="10800000" flipH="1">
              <a:off x="2161764" y="2859538"/>
              <a:ext cx="209788" cy="130782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47" name="Google Shape;447;p58"/>
            <p:cNvCxnSpPr/>
            <p:nvPr/>
          </p:nvCxnSpPr>
          <p:spPr>
            <a:xfrm rot="10800000" flipH="1">
              <a:off x="2157853" y="2526613"/>
              <a:ext cx="217732" cy="466134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48" name="Google Shape;448;p58"/>
            <p:cNvCxnSpPr/>
            <p:nvPr/>
          </p:nvCxnSpPr>
          <p:spPr>
            <a:xfrm rot="10800000" flipH="1">
              <a:off x="2585520" y="2692938"/>
              <a:ext cx="209788" cy="130782"/>
            </a:xfrm>
            <a:prstGeom prst="straightConnector1">
              <a:avLst/>
            </a:prstGeom>
            <a:noFill/>
            <a:ln w="12700" cap="flat" cmpd="sng">
              <a:solidFill>
                <a:srgbClr val="F7E04C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49" name="Google Shape;449;p58"/>
            <p:cNvCxnSpPr/>
            <p:nvPr/>
          </p:nvCxnSpPr>
          <p:spPr>
            <a:xfrm>
              <a:off x="2587049" y="2823719"/>
              <a:ext cx="207860" cy="187880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50" name="Google Shape;450;p58"/>
            <p:cNvCxnSpPr/>
            <p:nvPr/>
          </p:nvCxnSpPr>
          <p:spPr>
            <a:xfrm rot="10800000" flipH="1">
              <a:off x="2586933" y="2407421"/>
              <a:ext cx="205270" cy="416299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51" name="Google Shape;451;p58"/>
            <p:cNvCxnSpPr/>
            <p:nvPr/>
          </p:nvCxnSpPr>
          <p:spPr>
            <a:xfrm>
              <a:off x="2586416" y="2496630"/>
              <a:ext cx="210144" cy="461147"/>
            </a:xfrm>
            <a:prstGeom prst="straightConnector1">
              <a:avLst/>
            </a:prstGeom>
            <a:noFill/>
            <a:ln w="12700" cap="flat" cmpd="sng">
              <a:solidFill>
                <a:srgbClr val="F7E04C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52" name="Google Shape;452;p58"/>
            <p:cNvCxnSpPr/>
            <p:nvPr/>
          </p:nvCxnSpPr>
          <p:spPr>
            <a:xfrm>
              <a:off x="2587945" y="2496630"/>
              <a:ext cx="207861" cy="187880"/>
            </a:xfrm>
            <a:prstGeom prst="straightConnector1">
              <a:avLst/>
            </a:prstGeom>
            <a:noFill/>
            <a:ln w="12700" cap="flat" cmpd="sng">
              <a:solidFill>
                <a:srgbClr val="F7E04C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53" name="Google Shape;453;p58"/>
            <p:cNvCxnSpPr/>
            <p:nvPr/>
          </p:nvCxnSpPr>
          <p:spPr>
            <a:xfrm rot="10800000" flipH="1">
              <a:off x="2587830" y="2373283"/>
              <a:ext cx="205267" cy="123348"/>
            </a:xfrm>
            <a:prstGeom prst="straightConnector1">
              <a:avLst/>
            </a:prstGeom>
            <a:noFill/>
            <a:ln w="12700" cap="flat" cmpd="sng">
              <a:solidFill>
                <a:srgbClr val="F7E04C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54" name="Google Shape;454;p58"/>
            <p:cNvCxnSpPr/>
            <p:nvPr/>
          </p:nvCxnSpPr>
          <p:spPr>
            <a:xfrm>
              <a:off x="3027321" y="2659771"/>
              <a:ext cx="192618" cy="3248"/>
            </a:xfrm>
            <a:prstGeom prst="straightConnector1">
              <a:avLst/>
            </a:prstGeom>
            <a:noFill/>
            <a:ln w="12700" cap="flat" cmpd="sng">
              <a:solidFill>
                <a:srgbClr val="F7E04C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55" name="Google Shape;455;p58"/>
            <p:cNvCxnSpPr/>
            <p:nvPr/>
          </p:nvCxnSpPr>
          <p:spPr>
            <a:xfrm rot="10800000" flipH="1">
              <a:off x="3014608" y="2684774"/>
              <a:ext cx="186122" cy="285364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56" name="Google Shape;456;p58"/>
            <p:cNvCxnSpPr/>
            <p:nvPr/>
          </p:nvCxnSpPr>
          <p:spPr>
            <a:xfrm>
              <a:off x="3014173" y="2359147"/>
              <a:ext cx="186122" cy="285364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457" name="Google Shape;457;p58"/>
            <p:cNvSpPr/>
            <p:nvPr/>
          </p:nvSpPr>
          <p:spPr>
            <a:xfrm>
              <a:off x="3816825" y="2236532"/>
              <a:ext cx="207773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F7E04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58"/>
            <p:cNvSpPr/>
            <p:nvPr/>
          </p:nvSpPr>
          <p:spPr>
            <a:xfrm>
              <a:off x="3816825" y="2555885"/>
              <a:ext cx="207773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7A30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58"/>
            <p:cNvSpPr/>
            <p:nvPr/>
          </p:nvSpPr>
          <p:spPr>
            <a:xfrm>
              <a:off x="3816825" y="2875238"/>
              <a:ext cx="207773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7A30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58"/>
            <p:cNvSpPr/>
            <p:nvPr/>
          </p:nvSpPr>
          <p:spPr>
            <a:xfrm>
              <a:off x="4246094" y="2396208"/>
              <a:ext cx="207773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F7E04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58"/>
            <p:cNvSpPr/>
            <p:nvPr/>
          </p:nvSpPr>
          <p:spPr>
            <a:xfrm>
              <a:off x="4246094" y="2715561"/>
              <a:ext cx="207773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7A30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58"/>
            <p:cNvSpPr/>
            <p:nvPr/>
          </p:nvSpPr>
          <p:spPr>
            <a:xfrm>
              <a:off x="4675363" y="2236532"/>
              <a:ext cx="207773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F7E04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58"/>
            <p:cNvSpPr/>
            <p:nvPr/>
          </p:nvSpPr>
          <p:spPr>
            <a:xfrm>
              <a:off x="4675363" y="2555885"/>
              <a:ext cx="207773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7A30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58"/>
            <p:cNvSpPr/>
            <p:nvPr/>
          </p:nvSpPr>
          <p:spPr>
            <a:xfrm>
              <a:off x="4675363" y="2875238"/>
              <a:ext cx="207773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7A30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58"/>
            <p:cNvSpPr/>
            <p:nvPr/>
          </p:nvSpPr>
          <p:spPr>
            <a:xfrm>
              <a:off x="5091932" y="2555885"/>
              <a:ext cx="207773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7A30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6" name="Google Shape;466;p58"/>
            <p:cNvCxnSpPr/>
            <p:nvPr/>
          </p:nvCxnSpPr>
          <p:spPr>
            <a:xfrm>
              <a:off x="4037107" y="2374715"/>
              <a:ext cx="209787" cy="130782"/>
            </a:xfrm>
            <a:prstGeom prst="straightConnector1">
              <a:avLst/>
            </a:prstGeom>
            <a:noFill/>
            <a:ln w="12700" cap="flat" cmpd="sng">
              <a:solidFill>
                <a:srgbClr val="F7E04C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67" name="Google Shape;467;p58"/>
            <p:cNvCxnSpPr/>
            <p:nvPr/>
          </p:nvCxnSpPr>
          <p:spPr>
            <a:xfrm>
              <a:off x="4032353" y="2368814"/>
              <a:ext cx="217732" cy="466134"/>
            </a:xfrm>
            <a:prstGeom prst="straightConnector1">
              <a:avLst/>
            </a:prstGeom>
            <a:noFill/>
            <a:ln w="12700" cap="flat" cmpd="sng">
              <a:solidFill>
                <a:srgbClr val="F7E04C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68" name="Google Shape;468;p58"/>
            <p:cNvCxnSpPr/>
            <p:nvPr/>
          </p:nvCxnSpPr>
          <p:spPr>
            <a:xfrm>
              <a:off x="4037980" y="2658683"/>
              <a:ext cx="209172" cy="209171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69" name="Google Shape;469;p58"/>
            <p:cNvCxnSpPr/>
            <p:nvPr/>
          </p:nvCxnSpPr>
          <p:spPr>
            <a:xfrm rot="10800000" flipH="1">
              <a:off x="4037980" y="2504598"/>
              <a:ext cx="209515" cy="153706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70" name="Google Shape;470;p58"/>
            <p:cNvCxnSpPr/>
            <p:nvPr/>
          </p:nvCxnSpPr>
          <p:spPr>
            <a:xfrm rot="10800000" flipH="1">
              <a:off x="4037645" y="2859538"/>
              <a:ext cx="209788" cy="130782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71" name="Google Shape;471;p58"/>
            <p:cNvCxnSpPr/>
            <p:nvPr/>
          </p:nvCxnSpPr>
          <p:spPr>
            <a:xfrm rot="10800000" flipH="1">
              <a:off x="4033734" y="2526613"/>
              <a:ext cx="217732" cy="466134"/>
            </a:xfrm>
            <a:prstGeom prst="straightConnector1">
              <a:avLst/>
            </a:prstGeom>
            <a:noFill/>
            <a:ln w="12700" cap="flat" cmpd="sng">
              <a:solidFill>
                <a:srgbClr val="F7E04C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72" name="Google Shape;472;p58"/>
            <p:cNvCxnSpPr/>
            <p:nvPr/>
          </p:nvCxnSpPr>
          <p:spPr>
            <a:xfrm rot="10800000" flipH="1">
              <a:off x="4461401" y="2692938"/>
              <a:ext cx="209787" cy="130782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73" name="Google Shape;473;p58"/>
            <p:cNvCxnSpPr/>
            <p:nvPr/>
          </p:nvCxnSpPr>
          <p:spPr>
            <a:xfrm>
              <a:off x="4462929" y="2823719"/>
              <a:ext cx="207861" cy="187880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74" name="Google Shape;474;p58"/>
            <p:cNvCxnSpPr/>
            <p:nvPr/>
          </p:nvCxnSpPr>
          <p:spPr>
            <a:xfrm rot="10800000" flipH="1">
              <a:off x="4462814" y="2407421"/>
              <a:ext cx="205270" cy="416299"/>
            </a:xfrm>
            <a:prstGeom prst="straightConnector1">
              <a:avLst/>
            </a:prstGeom>
            <a:noFill/>
            <a:ln w="12700" cap="flat" cmpd="sng">
              <a:solidFill>
                <a:srgbClr val="F7E04C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75" name="Google Shape;475;p58"/>
            <p:cNvCxnSpPr/>
            <p:nvPr/>
          </p:nvCxnSpPr>
          <p:spPr>
            <a:xfrm>
              <a:off x="4462297" y="2496630"/>
              <a:ext cx="210143" cy="461147"/>
            </a:xfrm>
            <a:prstGeom prst="straightConnector1">
              <a:avLst/>
            </a:prstGeom>
            <a:noFill/>
            <a:ln w="12700" cap="flat" cmpd="sng">
              <a:solidFill>
                <a:srgbClr val="F7E04C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76" name="Google Shape;476;p58"/>
            <p:cNvCxnSpPr/>
            <p:nvPr/>
          </p:nvCxnSpPr>
          <p:spPr>
            <a:xfrm>
              <a:off x="4463826" y="2496630"/>
              <a:ext cx="207861" cy="187880"/>
            </a:xfrm>
            <a:prstGeom prst="straightConnector1">
              <a:avLst/>
            </a:prstGeom>
            <a:noFill/>
            <a:ln w="12700" cap="flat" cmpd="sng">
              <a:solidFill>
                <a:srgbClr val="F7E04C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77" name="Google Shape;477;p58"/>
            <p:cNvCxnSpPr/>
            <p:nvPr/>
          </p:nvCxnSpPr>
          <p:spPr>
            <a:xfrm rot="10800000" flipH="1">
              <a:off x="4463711" y="2373283"/>
              <a:ext cx="205267" cy="123348"/>
            </a:xfrm>
            <a:prstGeom prst="straightConnector1">
              <a:avLst/>
            </a:prstGeom>
            <a:noFill/>
            <a:ln w="12700" cap="flat" cmpd="sng">
              <a:solidFill>
                <a:srgbClr val="F7E04C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78" name="Google Shape;478;p58"/>
            <p:cNvCxnSpPr/>
            <p:nvPr/>
          </p:nvCxnSpPr>
          <p:spPr>
            <a:xfrm>
              <a:off x="4903202" y="2659771"/>
              <a:ext cx="192618" cy="3248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79" name="Google Shape;479;p58"/>
            <p:cNvCxnSpPr/>
            <p:nvPr/>
          </p:nvCxnSpPr>
          <p:spPr>
            <a:xfrm rot="10800000" flipH="1">
              <a:off x="4890488" y="2684774"/>
              <a:ext cx="186123" cy="285364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80" name="Google Shape;480;p58"/>
            <p:cNvCxnSpPr/>
            <p:nvPr/>
          </p:nvCxnSpPr>
          <p:spPr>
            <a:xfrm>
              <a:off x="4890054" y="2359147"/>
              <a:ext cx="186122" cy="285364"/>
            </a:xfrm>
            <a:prstGeom prst="straightConnector1">
              <a:avLst/>
            </a:prstGeom>
            <a:noFill/>
            <a:ln w="12700" cap="flat" cmpd="sng">
              <a:solidFill>
                <a:srgbClr val="F7E04C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481" name="Google Shape;481;p58"/>
            <p:cNvSpPr txBox="1"/>
            <p:nvPr/>
          </p:nvSpPr>
          <p:spPr>
            <a:xfrm>
              <a:off x="1244462" y="2305284"/>
              <a:ext cx="315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Arial"/>
                <a:buNone/>
              </a:pPr>
              <a:r>
                <a:rPr lang="en-US" sz="120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0.7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82" name="Google Shape;482;p58"/>
            <p:cNvSpPr txBox="1"/>
            <p:nvPr/>
          </p:nvSpPr>
          <p:spPr>
            <a:xfrm>
              <a:off x="3196169" y="2305280"/>
              <a:ext cx="408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Arial"/>
                <a:buNone/>
              </a:pPr>
              <a:r>
                <a:rPr lang="en-US" sz="120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0.8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83" name="Google Shape;483;p58"/>
            <p:cNvSpPr txBox="1"/>
            <p:nvPr/>
          </p:nvSpPr>
          <p:spPr>
            <a:xfrm>
              <a:off x="5061287" y="2305284"/>
              <a:ext cx="315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Arial"/>
                <a:buNone/>
              </a:pPr>
              <a:r>
                <a:rPr lang="en-US" sz="120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0.3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84" name="Google Shape;484;p58"/>
            <p:cNvSpPr txBox="1"/>
            <p:nvPr/>
          </p:nvSpPr>
          <p:spPr>
            <a:xfrm>
              <a:off x="423397" y="1148152"/>
              <a:ext cx="5350200" cy="58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lang="en-US" sz="140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Dropout mask seen as a random variable that induces a distribution over the weights and biases of the network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9"/>
          <p:cNvSpPr txBox="1">
            <a:spLocks noGrp="1"/>
          </p:cNvSpPr>
          <p:nvPr>
            <p:ph type="sldNum" idx="12"/>
          </p:nvPr>
        </p:nvSpPr>
        <p:spPr>
          <a:xfrm>
            <a:off x="11847156" y="6574229"/>
            <a:ext cx="160646" cy="202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7</a:t>
            </a:fld>
            <a:endParaRPr/>
          </a:p>
        </p:txBody>
      </p:sp>
      <p:sp>
        <p:nvSpPr>
          <p:cNvPr id="490" name="Google Shape;490;p59"/>
          <p:cNvSpPr txBox="1">
            <a:spLocks noGrp="1"/>
          </p:cNvSpPr>
          <p:nvPr>
            <p:ph type="title"/>
          </p:nvPr>
        </p:nvSpPr>
        <p:spPr>
          <a:xfrm>
            <a:off x="141106" y="115909"/>
            <a:ext cx="9708262" cy="1088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576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162F"/>
              </a:buClr>
              <a:buSzPts val="2800"/>
              <a:buFont typeface="Roboto Thin"/>
              <a:buNone/>
            </a:pPr>
            <a:r>
              <a:rPr lang="en-US">
                <a:latin typeface="Roboto Thin"/>
                <a:ea typeface="Roboto Thin"/>
                <a:cs typeface="Roboto Thin"/>
                <a:sym typeface="Roboto Thin"/>
              </a:rPr>
              <a:t>DEEP ENSEMBLES</a:t>
            </a:r>
            <a:endParaRPr/>
          </a:p>
        </p:txBody>
      </p:sp>
      <p:sp>
        <p:nvSpPr>
          <p:cNvPr id="491" name="Google Shape;491;p59"/>
          <p:cNvSpPr txBox="1"/>
          <p:nvPr/>
        </p:nvSpPr>
        <p:spPr>
          <a:xfrm>
            <a:off x="9268811" y="6544636"/>
            <a:ext cx="2923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oboto Thin"/>
              <a:buNone/>
            </a:pPr>
            <a:r>
              <a:rPr lang="en-US" sz="11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Lakshminarayanan et al, Neurips 2017.</a:t>
            </a:r>
            <a:endParaRPr sz="1100" b="1"/>
          </a:p>
        </p:txBody>
      </p:sp>
      <p:sp>
        <p:nvSpPr>
          <p:cNvPr id="492" name="Google Shape;492;p59"/>
          <p:cNvSpPr txBox="1"/>
          <p:nvPr/>
        </p:nvSpPr>
        <p:spPr>
          <a:xfrm>
            <a:off x="2692152" y="1884325"/>
            <a:ext cx="111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US" sz="180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Training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3" name="Google Shape;493;p59"/>
          <p:cNvSpPr/>
          <p:nvPr/>
        </p:nvSpPr>
        <p:spPr>
          <a:xfrm>
            <a:off x="467442" y="4120852"/>
            <a:ext cx="207773" cy="207773"/>
          </a:xfrm>
          <a:prstGeom prst="ellipse">
            <a:avLst/>
          </a:prstGeom>
          <a:solidFill>
            <a:schemeClr val="accent2"/>
          </a:solidFill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59"/>
          <p:cNvSpPr/>
          <p:nvPr/>
        </p:nvSpPr>
        <p:spPr>
          <a:xfrm>
            <a:off x="467442" y="4440205"/>
            <a:ext cx="207773" cy="207773"/>
          </a:xfrm>
          <a:prstGeom prst="ellipse">
            <a:avLst/>
          </a:prstGeom>
          <a:solidFill>
            <a:schemeClr val="accent2"/>
          </a:solidFill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59"/>
          <p:cNvSpPr/>
          <p:nvPr/>
        </p:nvSpPr>
        <p:spPr>
          <a:xfrm>
            <a:off x="467442" y="4759557"/>
            <a:ext cx="207773" cy="207773"/>
          </a:xfrm>
          <a:prstGeom prst="ellipse">
            <a:avLst/>
          </a:prstGeom>
          <a:solidFill>
            <a:schemeClr val="accent2"/>
          </a:solidFill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59"/>
          <p:cNvSpPr/>
          <p:nvPr/>
        </p:nvSpPr>
        <p:spPr>
          <a:xfrm>
            <a:off x="896710" y="4280528"/>
            <a:ext cx="207773" cy="207773"/>
          </a:xfrm>
          <a:prstGeom prst="ellipse">
            <a:avLst/>
          </a:prstGeom>
          <a:solidFill>
            <a:schemeClr val="accent2"/>
          </a:solidFill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59"/>
          <p:cNvSpPr/>
          <p:nvPr/>
        </p:nvSpPr>
        <p:spPr>
          <a:xfrm>
            <a:off x="896710" y="4599881"/>
            <a:ext cx="207773" cy="207773"/>
          </a:xfrm>
          <a:prstGeom prst="ellipse">
            <a:avLst/>
          </a:prstGeom>
          <a:solidFill>
            <a:schemeClr val="accent2"/>
          </a:solidFill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59"/>
          <p:cNvSpPr/>
          <p:nvPr/>
        </p:nvSpPr>
        <p:spPr>
          <a:xfrm>
            <a:off x="1325980" y="4120852"/>
            <a:ext cx="207773" cy="207773"/>
          </a:xfrm>
          <a:prstGeom prst="ellipse">
            <a:avLst/>
          </a:prstGeom>
          <a:solidFill>
            <a:schemeClr val="accent2"/>
          </a:solidFill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59"/>
          <p:cNvSpPr/>
          <p:nvPr/>
        </p:nvSpPr>
        <p:spPr>
          <a:xfrm>
            <a:off x="1325980" y="4440205"/>
            <a:ext cx="207773" cy="207773"/>
          </a:xfrm>
          <a:prstGeom prst="ellipse">
            <a:avLst/>
          </a:prstGeom>
          <a:solidFill>
            <a:schemeClr val="accent2"/>
          </a:solidFill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59"/>
          <p:cNvSpPr/>
          <p:nvPr/>
        </p:nvSpPr>
        <p:spPr>
          <a:xfrm>
            <a:off x="1325980" y="4759557"/>
            <a:ext cx="207773" cy="207773"/>
          </a:xfrm>
          <a:prstGeom prst="ellipse">
            <a:avLst/>
          </a:prstGeom>
          <a:solidFill>
            <a:schemeClr val="accent2"/>
          </a:solidFill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59"/>
          <p:cNvSpPr/>
          <p:nvPr/>
        </p:nvSpPr>
        <p:spPr>
          <a:xfrm>
            <a:off x="1742549" y="4440205"/>
            <a:ext cx="207773" cy="207773"/>
          </a:xfrm>
          <a:prstGeom prst="ellipse">
            <a:avLst/>
          </a:prstGeom>
          <a:solidFill>
            <a:schemeClr val="accent2"/>
          </a:solidFill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2" name="Google Shape;502;p59"/>
          <p:cNvCxnSpPr/>
          <p:nvPr/>
        </p:nvCxnSpPr>
        <p:spPr>
          <a:xfrm>
            <a:off x="687723" y="4259034"/>
            <a:ext cx="209788" cy="130782"/>
          </a:xfrm>
          <a:prstGeom prst="straightConnector1">
            <a:avLst/>
          </a:prstGeom>
          <a:noFill/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503" name="Google Shape;503;p59"/>
          <p:cNvCxnSpPr/>
          <p:nvPr/>
        </p:nvCxnSpPr>
        <p:spPr>
          <a:xfrm>
            <a:off x="682970" y="4253134"/>
            <a:ext cx="217732" cy="466134"/>
          </a:xfrm>
          <a:prstGeom prst="straightConnector1">
            <a:avLst/>
          </a:prstGeom>
          <a:noFill/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504" name="Google Shape;504;p59"/>
          <p:cNvCxnSpPr/>
          <p:nvPr/>
        </p:nvCxnSpPr>
        <p:spPr>
          <a:xfrm>
            <a:off x="688596" y="4543002"/>
            <a:ext cx="209172" cy="209172"/>
          </a:xfrm>
          <a:prstGeom prst="straightConnector1">
            <a:avLst/>
          </a:prstGeom>
          <a:noFill/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505" name="Google Shape;505;p59"/>
          <p:cNvCxnSpPr/>
          <p:nvPr/>
        </p:nvCxnSpPr>
        <p:spPr>
          <a:xfrm rot="10800000" flipH="1">
            <a:off x="688597" y="4388917"/>
            <a:ext cx="209514" cy="153707"/>
          </a:xfrm>
          <a:prstGeom prst="straightConnector1">
            <a:avLst/>
          </a:prstGeom>
          <a:noFill/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506" name="Google Shape;506;p59"/>
          <p:cNvCxnSpPr/>
          <p:nvPr/>
        </p:nvCxnSpPr>
        <p:spPr>
          <a:xfrm rot="10800000" flipH="1">
            <a:off x="688261" y="4743858"/>
            <a:ext cx="209788" cy="130782"/>
          </a:xfrm>
          <a:prstGeom prst="straightConnector1">
            <a:avLst/>
          </a:prstGeom>
          <a:noFill/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507" name="Google Shape;507;p59"/>
          <p:cNvCxnSpPr/>
          <p:nvPr/>
        </p:nvCxnSpPr>
        <p:spPr>
          <a:xfrm rot="10800000" flipH="1">
            <a:off x="684351" y="4410932"/>
            <a:ext cx="217732" cy="466135"/>
          </a:xfrm>
          <a:prstGeom prst="straightConnector1">
            <a:avLst/>
          </a:prstGeom>
          <a:noFill/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508" name="Google Shape;508;p59"/>
          <p:cNvCxnSpPr/>
          <p:nvPr/>
        </p:nvCxnSpPr>
        <p:spPr>
          <a:xfrm rot="10800000" flipH="1">
            <a:off x="1112018" y="4577258"/>
            <a:ext cx="209787" cy="130782"/>
          </a:xfrm>
          <a:prstGeom prst="straightConnector1">
            <a:avLst/>
          </a:prstGeom>
          <a:noFill/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509" name="Google Shape;509;p59"/>
          <p:cNvCxnSpPr/>
          <p:nvPr/>
        </p:nvCxnSpPr>
        <p:spPr>
          <a:xfrm>
            <a:off x="1113546" y="4708039"/>
            <a:ext cx="207861" cy="187880"/>
          </a:xfrm>
          <a:prstGeom prst="straightConnector1">
            <a:avLst/>
          </a:prstGeom>
          <a:noFill/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510" name="Google Shape;510;p59"/>
          <p:cNvCxnSpPr/>
          <p:nvPr/>
        </p:nvCxnSpPr>
        <p:spPr>
          <a:xfrm rot="10800000" flipH="1">
            <a:off x="1113430" y="4291741"/>
            <a:ext cx="205271" cy="416299"/>
          </a:xfrm>
          <a:prstGeom prst="straightConnector1">
            <a:avLst/>
          </a:prstGeom>
          <a:noFill/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511" name="Google Shape;511;p59"/>
          <p:cNvCxnSpPr/>
          <p:nvPr/>
        </p:nvCxnSpPr>
        <p:spPr>
          <a:xfrm>
            <a:off x="1112913" y="4380949"/>
            <a:ext cx="210144" cy="461148"/>
          </a:xfrm>
          <a:prstGeom prst="straightConnector1">
            <a:avLst/>
          </a:prstGeom>
          <a:noFill/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512" name="Google Shape;512;p59"/>
          <p:cNvCxnSpPr/>
          <p:nvPr/>
        </p:nvCxnSpPr>
        <p:spPr>
          <a:xfrm>
            <a:off x="1114443" y="4380949"/>
            <a:ext cx="207861" cy="187881"/>
          </a:xfrm>
          <a:prstGeom prst="straightConnector1">
            <a:avLst/>
          </a:prstGeom>
          <a:noFill/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513" name="Google Shape;513;p59"/>
          <p:cNvCxnSpPr/>
          <p:nvPr/>
        </p:nvCxnSpPr>
        <p:spPr>
          <a:xfrm rot="10800000" flipH="1">
            <a:off x="1114327" y="4257603"/>
            <a:ext cx="205267" cy="123348"/>
          </a:xfrm>
          <a:prstGeom prst="straightConnector1">
            <a:avLst/>
          </a:prstGeom>
          <a:noFill/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514" name="Google Shape;514;p59"/>
          <p:cNvCxnSpPr/>
          <p:nvPr/>
        </p:nvCxnSpPr>
        <p:spPr>
          <a:xfrm>
            <a:off x="1553818" y="4544091"/>
            <a:ext cx="192618" cy="3248"/>
          </a:xfrm>
          <a:prstGeom prst="straightConnector1">
            <a:avLst/>
          </a:prstGeom>
          <a:noFill/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515" name="Google Shape;515;p59"/>
          <p:cNvCxnSpPr/>
          <p:nvPr/>
        </p:nvCxnSpPr>
        <p:spPr>
          <a:xfrm rot="10800000" flipH="1">
            <a:off x="1541105" y="4569094"/>
            <a:ext cx="186122" cy="285364"/>
          </a:xfrm>
          <a:prstGeom prst="straightConnector1">
            <a:avLst/>
          </a:prstGeom>
          <a:noFill/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516" name="Google Shape;516;p59"/>
          <p:cNvCxnSpPr/>
          <p:nvPr/>
        </p:nvCxnSpPr>
        <p:spPr>
          <a:xfrm>
            <a:off x="1540670" y="4243467"/>
            <a:ext cx="186122" cy="285364"/>
          </a:xfrm>
          <a:prstGeom prst="straightConnector1">
            <a:avLst/>
          </a:prstGeom>
          <a:noFill/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517" name="Google Shape;517;p59"/>
          <p:cNvSpPr/>
          <p:nvPr/>
        </p:nvSpPr>
        <p:spPr>
          <a:xfrm>
            <a:off x="2408386" y="4120852"/>
            <a:ext cx="207773" cy="207773"/>
          </a:xfrm>
          <a:prstGeom prst="ellipse">
            <a:avLst/>
          </a:prstGeom>
          <a:solidFill>
            <a:schemeClr val="accent2"/>
          </a:solidFill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59"/>
          <p:cNvSpPr/>
          <p:nvPr/>
        </p:nvSpPr>
        <p:spPr>
          <a:xfrm>
            <a:off x="2408386" y="4440205"/>
            <a:ext cx="207773" cy="207773"/>
          </a:xfrm>
          <a:prstGeom prst="ellipse">
            <a:avLst/>
          </a:prstGeom>
          <a:solidFill>
            <a:schemeClr val="accent2"/>
          </a:solidFill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59"/>
          <p:cNvSpPr/>
          <p:nvPr/>
        </p:nvSpPr>
        <p:spPr>
          <a:xfrm>
            <a:off x="2408386" y="4759557"/>
            <a:ext cx="207773" cy="207773"/>
          </a:xfrm>
          <a:prstGeom prst="ellipse">
            <a:avLst/>
          </a:prstGeom>
          <a:solidFill>
            <a:schemeClr val="accent2"/>
          </a:solidFill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59"/>
          <p:cNvSpPr/>
          <p:nvPr/>
        </p:nvSpPr>
        <p:spPr>
          <a:xfrm>
            <a:off x="2837655" y="4280528"/>
            <a:ext cx="207773" cy="207773"/>
          </a:xfrm>
          <a:prstGeom prst="ellipse">
            <a:avLst/>
          </a:prstGeom>
          <a:solidFill>
            <a:schemeClr val="accent2"/>
          </a:solidFill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59"/>
          <p:cNvSpPr/>
          <p:nvPr/>
        </p:nvSpPr>
        <p:spPr>
          <a:xfrm>
            <a:off x="2837655" y="4599881"/>
            <a:ext cx="207773" cy="207773"/>
          </a:xfrm>
          <a:prstGeom prst="ellipse">
            <a:avLst/>
          </a:prstGeom>
          <a:solidFill>
            <a:schemeClr val="accent2"/>
          </a:solidFill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59"/>
          <p:cNvSpPr/>
          <p:nvPr/>
        </p:nvSpPr>
        <p:spPr>
          <a:xfrm>
            <a:off x="3266924" y="4120852"/>
            <a:ext cx="207773" cy="207773"/>
          </a:xfrm>
          <a:prstGeom prst="ellipse">
            <a:avLst/>
          </a:prstGeom>
          <a:solidFill>
            <a:schemeClr val="accent2"/>
          </a:solidFill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59"/>
          <p:cNvSpPr/>
          <p:nvPr/>
        </p:nvSpPr>
        <p:spPr>
          <a:xfrm>
            <a:off x="3266924" y="4440205"/>
            <a:ext cx="207773" cy="207773"/>
          </a:xfrm>
          <a:prstGeom prst="ellipse">
            <a:avLst/>
          </a:prstGeom>
          <a:solidFill>
            <a:schemeClr val="accent2"/>
          </a:solidFill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59"/>
          <p:cNvSpPr/>
          <p:nvPr/>
        </p:nvSpPr>
        <p:spPr>
          <a:xfrm>
            <a:off x="3266924" y="4759557"/>
            <a:ext cx="207773" cy="207773"/>
          </a:xfrm>
          <a:prstGeom prst="ellipse">
            <a:avLst/>
          </a:prstGeom>
          <a:solidFill>
            <a:schemeClr val="accent2"/>
          </a:solidFill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59"/>
          <p:cNvSpPr/>
          <p:nvPr/>
        </p:nvSpPr>
        <p:spPr>
          <a:xfrm>
            <a:off x="3683493" y="4440205"/>
            <a:ext cx="207773" cy="207773"/>
          </a:xfrm>
          <a:prstGeom prst="ellipse">
            <a:avLst/>
          </a:prstGeom>
          <a:solidFill>
            <a:schemeClr val="accent2"/>
          </a:solidFill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6" name="Google Shape;526;p59"/>
          <p:cNvCxnSpPr/>
          <p:nvPr/>
        </p:nvCxnSpPr>
        <p:spPr>
          <a:xfrm>
            <a:off x="2628668" y="4259034"/>
            <a:ext cx="209787" cy="130783"/>
          </a:xfrm>
          <a:prstGeom prst="straightConnector1">
            <a:avLst/>
          </a:prstGeom>
          <a:noFill/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527" name="Google Shape;527;p59"/>
          <p:cNvCxnSpPr/>
          <p:nvPr/>
        </p:nvCxnSpPr>
        <p:spPr>
          <a:xfrm>
            <a:off x="2623914" y="4253134"/>
            <a:ext cx="217732" cy="466134"/>
          </a:xfrm>
          <a:prstGeom prst="straightConnector1">
            <a:avLst/>
          </a:prstGeom>
          <a:noFill/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528" name="Google Shape;528;p59"/>
          <p:cNvCxnSpPr/>
          <p:nvPr/>
        </p:nvCxnSpPr>
        <p:spPr>
          <a:xfrm>
            <a:off x="2629541" y="4543002"/>
            <a:ext cx="209172" cy="209172"/>
          </a:xfrm>
          <a:prstGeom prst="straightConnector1">
            <a:avLst/>
          </a:prstGeom>
          <a:noFill/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529" name="Google Shape;529;p59"/>
          <p:cNvCxnSpPr/>
          <p:nvPr/>
        </p:nvCxnSpPr>
        <p:spPr>
          <a:xfrm rot="10800000" flipH="1">
            <a:off x="2629541" y="4388917"/>
            <a:ext cx="209515" cy="153707"/>
          </a:xfrm>
          <a:prstGeom prst="straightConnector1">
            <a:avLst/>
          </a:prstGeom>
          <a:noFill/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530" name="Google Shape;530;p59"/>
          <p:cNvCxnSpPr/>
          <p:nvPr/>
        </p:nvCxnSpPr>
        <p:spPr>
          <a:xfrm rot="10800000" flipH="1">
            <a:off x="2629206" y="4743858"/>
            <a:ext cx="209788" cy="130782"/>
          </a:xfrm>
          <a:prstGeom prst="straightConnector1">
            <a:avLst/>
          </a:prstGeom>
          <a:noFill/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531" name="Google Shape;531;p59"/>
          <p:cNvCxnSpPr/>
          <p:nvPr/>
        </p:nvCxnSpPr>
        <p:spPr>
          <a:xfrm rot="10800000" flipH="1">
            <a:off x="2625295" y="4410932"/>
            <a:ext cx="217732" cy="466135"/>
          </a:xfrm>
          <a:prstGeom prst="straightConnector1">
            <a:avLst/>
          </a:prstGeom>
          <a:noFill/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532" name="Google Shape;532;p59"/>
          <p:cNvCxnSpPr/>
          <p:nvPr/>
        </p:nvCxnSpPr>
        <p:spPr>
          <a:xfrm rot="10800000" flipH="1">
            <a:off x="3052962" y="4577258"/>
            <a:ext cx="209788" cy="130782"/>
          </a:xfrm>
          <a:prstGeom prst="straightConnector1">
            <a:avLst/>
          </a:prstGeom>
          <a:noFill/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533" name="Google Shape;533;p59"/>
          <p:cNvCxnSpPr/>
          <p:nvPr/>
        </p:nvCxnSpPr>
        <p:spPr>
          <a:xfrm>
            <a:off x="3054491" y="4708039"/>
            <a:ext cx="207860" cy="187880"/>
          </a:xfrm>
          <a:prstGeom prst="straightConnector1">
            <a:avLst/>
          </a:prstGeom>
          <a:noFill/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534" name="Google Shape;534;p59"/>
          <p:cNvCxnSpPr/>
          <p:nvPr/>
        </p:nvCxnSpPr>
        <p:spPr>
          <a:xfrm rot="10800000" flipH="1">
            <a:off x="3054375" y="4291741"/>
            <a:ext cx="205270" cy="416299"/>
          </a:xfrm>
          <a:prstGeom prst="straightConnector1">
            <a:avLst/>
          </a:prstGeom>
          <a:noFill/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535" name="Google Shape;535;p59"/>
          <p:cNvCxnSpPr/>
          <p:nvPr/>
        </p:nvCxnSpPr>
        <p:spPr>
          <a:xfrm>
            <a:off x="3053858" y="4380949"/>
            <a:ext cx="210144" cy="461148"/>
          </a:xfrm>
          <a:prstGeom prst="straightConnector1">
            <a:avLst/>
          </a:prstGeom>
          <a:noFill/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536" name="Google Shape;536;p59"/>
          <p:cNvCxnSpPr/>
          <p:nvPr/>
        </p:nvCxnSpPr>
        <p:spPr>
          <a:xfrm>
            <a:off x="3055387" y="4380949"/>
            <a:ext cx="207861" cy="187881"/>
          </a:xfrm>
          <a:prstGeom prst="straightConnector1">
            <a:avLst/>
          </a:prstGeom>
          <a:noFill/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537" name="Google Shape;537;p59"/>
          <p:cNvCxnSpPr/>
          <p:nvPr/>
        </p:nvCxnSpPr>
        <p:spPr>
          <a:xfrm rot="10800000" flipH="1">
            <a:off x="3055272" y="4257603"/>
            <a:ext cx="205267" cy="123348"/>
          </a:xfrm>
          <a:prstGeom prst="straightConnector1">
            <a:avLst/>
          </a:prstGeom>
          <a:noFill/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538" name="Google Shape;538;p59"/>
          <p:cNvCxnSpPr/>
          <p:nvPr/>
        </p:nvCxnSpPr>
        <p:spPr>
          <a:xfrm>
            <a:off x="3494763" y="4544091"/>
            <a:ext cx="192618" cy="3248"/>
          </a:xfrm>
          <a:prstGeom prst="straightConnector1">
            <a:avLst/>
          </a:prstGeom>
          <a:noFill/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539" name="Google Shape;539;p59"/>
          <p:cNvCxnSpPr/>
          <p:nvPr/>
        </p:nvCxnSpPr>
        <p:spPr>
          <a:xfrm rot="10800000" flipH="1">
            <a:off x="3482050" y="4569094"/>
            <a:ext cx="186122" cy="285364"/>
          </a:xfrm>
          <a:prstGeom prst="straightConnector1">
            <a:avLst/>
          </a:prstGeom>
          <a:noFill/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540" name="Google Shape;540;p59"/>
          <p:cNvCxnSpPr/>
          <p:nvPr/>
        </p:nvCxnSpPr>
        <p:spPr>
          <a:xfrm>
            <a:off x="3481615" y="4243467"/>
            <a:ext cx="186122" cy="285364"/>
          </a:xfrm>
          <a:prstGeom prst="straightConnector1">
            <a:avLst/>
          </a:prstGeom>
          <a:noFill/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541" name="Google Shape;541;p59"/>
          <p:cNvSpPr/>
          <p:nvPr/>
        </p:nvSpPr>
        <p:spPr>
          <a:xfrm>
            <a:off x="4284267" y="4120852"/>
            <a:ext cx="207773" cy="207773"/>
          </a:xfrm>
          <a:prstGeom prst="ellipse">
            <a:avLst/>
          </a:prstGeom>
          <a:solidFill>
            <a:schemeClr val="accent2"/>
          </a:solidFill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59"/>
          <p:cNvSpPr/>
          <p:nvPr/>
        </p:nvSpPr>
        <p:spPr>
          <a:xfrm>
            <a:off x="4284267" y="4440205"/>
            <a:ext cx="207773" cy="207773"/>
          </a:xfrm>
          <a:prstGeom prst="ellipse">
            <a:avLst/>
          </a:prstGeom>
          <a:solidFill>
            <a:schemeClr val="accent2"/>
          </a:solidFill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59"/>
          <p:cNvSpPr/>
          <p:nvPr/>
        </p:nvSpPr>
        <p:spPr>
          <a:xfrm>
            <a:off x="4284267" y="4759557"/>
            <a:ext cx="207773" cy="207773"/>
          </a:xfrm>
          <a:prstGeom prst="ellipse">
            <a:avLst/>
          </a:prstGeom>
          <a:solidFill>
            <a:schemeClr val="accent2"/>
          </a:solidFill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59"/>
          <p:cNvSpPr/>
          <p:nvPr/>
        </p:nvSpPr>
        <p:spPr>
          <a:xfrm>
            <a:off x="4713536" y="4280528"/>
            <a:ext cx="207773" cy="207773"/>
          </a:xfrm>
          <a:prstGeom prst="ellipse">
            <a:avLst/>
          </a:prstGeom>
          <a:solidFill>
            <a:schemeClr val="accent2"/>
          </a:solidFill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59"/>
          <p:cNvSpPr/>
          <p:nvPr/>
        </p:nvSpPr>
        <p:spPr>
          <a:xfrm>
            <a:off x="4713536" y="4599881"/>
            <a:ext cx="207773" cy="207773"/>
          </a:xfrm>
          <a:prstGeom prst="ellipse">
            <a:avLst/>
          </a:prstGeom>
          <a:solidFill>
            <a:schemeClr val="accent2"/>
          </a:solidFill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59"/>
          <p:cNvSpPr/>
          <p:nvPr/>
        </p:nvSpPr>
        <p:spPr>
          <a:xfrm>
            <a:off x="5142805" y="4120852"/>
            <a:ext cx="207773" cy="207773"/>
          </a:xfrm>
          <a:prstGeom prst="ellipse">
            <a:avLst/>
          </a:prstGeom>
          <a:solidFill>
            <a:schemeClr val="accent2"/>
          </a:solidFill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59"/>
          <p:cNvSpPr/>
          <p:nvPr/>
        </p:nvSpPr>
        <p:spPr>
          <a:xfrm>
            <a:off x="5142805" y="4440205"/>
            <a:ext cx="207773" cy="207773"/>
          </a:xfrm>
          <a:prstGeom prst="ellipse">
            <a:avLst/>
          </a:prstGeom>
          <a:solidFill>
            <a:schemeClr val="accent2"/>
          </a:solidFill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59"/>
          <p:cNvSpPr/>
          <p:nvPr/>
        </p:nvSpPr>
        <p:spPr>
          <a:xfrm>
            <a:off x="5142805" y="4759557"/>
            <a:ext cx="207773" cy="207773"/>
          </a:xfrm>
          <a:prstGeom prst="ellipse">
            <a:avLst/>
          </a:prstGeom>
          <a:solidFill>
            <a:schemeClr val="accent2"/>
          </a:solidFill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59"/>
          <p:cNvSpPr/>
          <p:nvPr/>
        </p:nvSpPr>
        <p:spPr>
          <a:xfrm>
            <a:off x="5559374" y="4440205"/>
            <a:ext cx="207773" cy="207773"/>
          </a:xfrm>
          <a:prstGeom prst="ellipse">
            <a:avLst/>
          </a:prstGeom>
          <a:solidFill>
            <a:schemeClr val="accent2"/>
          </a:solidFill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0" name="Google Shape;550;p59"/>
          <p:cNvCxnSpPr/>
          <p:nvPr/>
        </p:nvCxnSpPr>
        <p:spPr>
          <a:xfrm>
            <a:off x="4504549" y="4259034"/>
            <a:ext cx="209787" cy="130783"/>
          </a:xfrm>
          <a:prstGeom prst="straightConnector1">
            <a:avLst/>
          </a:prstGeom>
          <a:noFill/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551" name="Google Shape;551;p59"/>
          <p:cNvCxnSpPr/>
          <p:nvPr/>
        </p:nvCxnSpPr>
        <p:spPr>
          <a:xfrm>
            <a:off x="4499795" y="4253134"/>
            <a:ext cx="217732" cy="466134"/>
          </a:xfrm>
          <a:prstGeom prst="straightConnector1">
            <a:avLst/>
          </a:prstGeom>
          <a:noFill/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552" name="Google Shape;552;p59"/>
          <p:cNvCxnSpPr/>
          <p:nvPr/>
        </p:nvCxnSpPr>
        <p:spPr>
          <a:xfrm>
            <a:off x="4505422" y="4543002"/>
            <a:ext cx="209172" cy="209172"/>
          </a:xfrm>
          <a:prstGeom prst="straightConnector1">
            <a:avLst/>
          </a:prstGeom>
          <a:noFill/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553" name="Google Shape;553;p59"/>
          <p:cNvCxnSpPr/>
          <p:nvPr/>
        </p:nvCxnSpPr>
        <p:spPr>
          <a:xfrm rot="10800000" flipH="1">
            <a:off x="4505422" y="4388917"/>
            <a:ext cx="209515" cy="153707"/>
          </a:xfrm>
          <a:prstGeom prst="straightConnector1">
            <a:avLst/>
          </a:prstGeom>
          <a:noFill/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554" name="Google Shape;554;p59"/>
          <p:cNvCxnSpPr/>
          <p:nvPr/>
        </p:nvCxnSpPr>
        <p:spPr>
          <a:xfrm rot="10800000" flipH="1">
            <a:off x="4505087" y="4743858"/>
            <a:ext cx="209788" cy="130782"/>
          </a:xfrm>
          <a:prstGeom prst="straightConnector1">
            <a:avLst/>
          </a:prstGeom>
          <a:noFill/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555" name="Google Shape;555;p59"/>
          <p:cNvCxnSpPr/>
          <p:nvPr/>
        </p:nvCxnSpPr>
        <p:spPr>
          <a:xfrm rot="10800000" flipH="1">
            <a:off x="4501176" y="4410932"/>
            <a:ext cx="217732" cy="466135"/>
          </a:xfrm>
          <a:prstGeom prst="straightConnector1">
            <a:avLst/>
          </a:prstGeom>
          <a:noFill/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556" name="Google Shape;556;p59"/>
          <p:cNvCxnSpPr/>
          <p:nvPr/>
        </p:nvCxnSpPr>
        <p:spPr>
          <a:xfrm rot="10800000" flipH="1">
            <a:off x="4928843" y="4577258"/>
            <a:ext cx="209787" cy="130782"/>
          </a:xfrm>
          <a:prstGeom prst="straightConnector1">
            <a:avLst/>
          </a:prstGeom>
          <a:noFill/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557" name="Google Shape;557;p59"/>
          <p:cNvCxnSpPr/>
          <p:nvPr/>
        </p:nvCxnSpPr>
        <p:spPr>
          <a:xfrm>
            <a:off x="4930371" y="4708039"/>
            <a:ext cx="207861" cy="187880"/>
          </a:xfrm>
          <a:prstGeom prst="straightConnector1">
            <a:avLst/>
          </a:prstGeom>
          <a:noFill/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558" name="Google Shape;558;p59"/>
          <p:cNvCxnSpPr/>
          <p:nvPr/>
        </p:nvCxnSpPr>
        <p:spPr>
          <a:xfrm rot="10800000" flipH="1">
            <a:off x="4930256" y="4291741"/>
            <a:ext cx="205270" cy="416299"/>
          </a:xfrm>
          <a:prstGeom prst="straightConnector1">
            <a:avLst/>
          </a:prstGeom>
          <a:noFill/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559" name="Google Shape;559;p59"/>
          <p:cNvCxnSpPr/>
          <p:nvPr/>
        </p:nvCxnSpPr>
        <p:spPr>
          <a:xfrm>
            <a:off x="4929739" y="4380949"/>
            <a:ext cx="210143" cy="461148"/>
          </a:xfrm>
          <a:prstGeom prst="straightConnector1">
            <a:avLst/>
          </a:prstGeom>
          <a:noFill/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560" name="Google Shape;560;p59"/>
          <p:cNvCxnSpPr/>
          <p:nvPr/>
        </p:nvCxnSpPr>
        <p:spPr>
          <a:xfrm>
            <a:off x="4931268" y="4380949"/>
            <a:ext cx="207861" cy="187881"/>
          </a:xfrm>
          <a:prstGeom prst="straightConnector1">
            <a:avLst/>
          </a:prstGeom>
          <a:noFill/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561" name="Google Shape;561;p59"/>
          <p:cNvCxnSpPr/>
          <p:nvPr/>
        </p:nvCxnSpPr>
        <p:spPr>
          <a:xfrm rot="10800000" flipH="1">
            <a:off x="4931153" y="4257603"/>
            <a:ext cx="205267" cy="123348"/>
          </a:xfrm>
          <a:prstGeom prst="straightConnector1">
            <a:avLst/>
          </a:prstGeom>
          <a:noFill/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562" name="Google Shape;562;p59"/>
          <p:cNvCxnSpPr/>
          <p:nvPr/>
        </p:nvCxnSpPr>
        <p:spPr>
          <a:xfrm>
            <a:off x="5370644" y="4544091"/>
            <a:ext cx="192618" cy="3248"/>
          </a:xfrm>
          <a:prstGeom prst="straightConnector1">
            <a:avLst/>
          </a:prstGeom>
          <a:noFill/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563" name="Google Shape;563;p59"/>
          <p:cNvCxnSpPr/>
          <p:nvPr/>
        </p:nvCxnSpPr>
        <p:spPr>
          <a:xfrm rot="10800000" flipH="1">
            <a:off x="5357930" y="4569094"/>
            <a:ext cx="186123" cy="285364"/>
          </a:xfrm>
          <a:prstGeom prst="straightConnector1">
            <a:avLst/>
          </a:prstGeom>
          <a:noFill/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564" name="Google Shape;564;p59"/>
          <p:cNvCxnSpPr/>
          <p:nvPr/>
        </p:nvCxnSpPr>
        <p:spPr>
          <a:xfrm>
            <a:off x="5357496" y="4243467"/>
            <a:ext cx="186122" cy="285364"/>
          </a:xfrm>
          <a:prstGeom prst="straightConnector1">
            <a:avLst/>
          </a:prstGeom>
          <a:noFill/>
          <a:ln w="12700" cap="flat" cmpd="sng">
            <a:solidFill>
              <a:srgbClr val="B4A335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565" name="Google Shape;565;p59"/>
          <p:cNvSpPr txBox="1"/>
          <p:nvPr/>
        </p:nvSpPr>
        <p:spPr>
          <a:xfrm>
            <a:off x="477775" y="2885925"/>
            <a:ext cx="55041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Initialise the network weights with different sets of random weights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6" name="Google Shape;566;p59"/>
          <p:cNvSpPr txBox="1"/>
          <p:nvPr/>
        </p:nvSpPr>
        <p:spPr>
          <a:xfrm>
            <a:off x="799594" y="3512494"/>
            <a:ext cx="587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-US" sz="120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Seed 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7" name="Google Shape;567;p59"/>
          <p:cNvSpPr txBox="1"/>
          <p:nvPr/>
        </p:nvSpPr>
        <p:spPr>
          <a:xfrm>
            <a:off x="2647948" y="3512500"/>
            <a:ext cx="618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-US" sz="120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Seed 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8" name="Google Shape;568;p59"/>
          <p:cNvSpPr txBox="1"/>
          <p:nvPr/>
        </p:nvSpPr>
        <p:spPr>
          <a:xfrm>
            <a:off x="4523853" y="3512500"/>
            <a:ext cx="762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-US" sz="120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Seed 3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69" name="Google Shape;569;p59"/>
          <p:cNvGrpSpPr/>
          <p:nvPr/>
        </p:nvGrpSpPr>
        <p:grpSpPr>
          <a:xfrm>
            <a:off x="6549773" y="1884325"/>
            <a:ext cx="5377287" cy="3096253"/>
            <a:chOff x="0" y="-13240"/>
            <a:chExt cx="5377285" cy="3096251"/>
          </a:xfrm>
        </p:grpSpPr>
        <p:sp>
          <p:nvSpPr>
            <p:cNvPr id="570" name="Google Shape;570;p59"/>
            <p:cNvSpPr txBox="1"/>
            <p:nvPr/>
          </p:nvSpPr>
          <p:spPr>
            <a:xfrm>
              <a:off x="1899602" y="-13240"/>
              <a:ext cx="1296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Arial"/>
                <a:buNone/>
              </a:pPr>
              <a:r>
                <a:rPr lang="en-US" sz="180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Inference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71" name="Google Shape;571;p59"/>
            <p:cNvSpPr/>
            <p:nvPr/>
          </p:nvSpPr>
          <p:spPr>
            <a:xfrm>
              <a:off x="0" y="2236532"/>
              <a:ext cx="207772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59"/>
            <p:cNvSpPr/>
            <p:nvPr/>
          </p:nvSpPr>
          <p:spPr>
            <a:xfrm>
              <a:off x="0" y="2555885"/>
              <a:ext cx="207772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59"/>
            <p:cNvSpPr/>
            <p:nvPr/>
          </p:nvSpPr>
          <p:spPr>
            <a:xfrm>
              <a:off x="0" y="2875238"/>
              <a:ext cx="207772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59"/>
            <p:cNvSpPr/>
            <p:nvPr/>
          </p:nvSpPr>
          <p:spPr>
            <a:xfrm>
              <a:off x="429268" y="2396208"/>
              <a:ext cx="207773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59"/>
            <p:cNvSpPr/>
            <p:nvPr/>
          </p:nvSpPr>
          <p:spPr>
            <a:xfrm>
              <a:off x="429268" y="2715561"/>
              <a:ext cx="207773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59"/>
            <p:cNvSpPr/>
            <p:nvPr/>
          </p:nvSpPr>
          <p:spPr>
            <a:xfrm>
              <a:off x="858538" y="2236532"/>
              <a:ext cx="207773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59"/>
            <p:cNvSpPr/>
            <p:nvPr/>
          </p:nvSpPr>
          <p:spPr>
            <a:xfrm>
              <a:off x="858538" y="2555885"/>
              <a:ext cx="207773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59"/>
            <p:cNvSpPr/>
            <p:nvPr/>
          </p:nvSpPr>
          <p:spPr>
            <a:xfrm>
              <a:off x="858538" y="2875238"/>
              <a:ext cx="207773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59"/>
            <p:cNvSpPr/>
            <p:nvPr/>
          </p:nvSpPr>
          <p:spPr>
            <a:xfrm>
              <a:off x="1275107" y="2555885"/>
              <a:ext cx="207773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80" name="Google Shape;580;p59"/>
            <p:cNvCxnSpPr/>
            <p:nvPr/>
          </p:nvCxnSpPr>
          <p:spPr>
            <a:xfrm>
              <a:off x="220281" y="2374714"/>
              <a:ext cx="209787" cy="130783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81" name="Google Shape;581;p59"/>
            <p:cNvCxnSpPr/>
            <p:nvPr/>
          </p:nvCxnSpPr>
          <p:spPr>
            <a:xfrm>
              <a:off x="215528" y="2368814"/>
              <a:ext cx="217732" cy="466134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82" name="Google Shape;582;p59"/>
            <p:cNvCxnSpPr/>
            <p:nvPr/>
          </p:nvCxnSpPr>
          <p:spPr>
            <a:xfrm>
              <a:off x="221154" y="2658683"/>
              <a:ext cx="209172" cy="209171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83" name="Google Shape;583;p59"/>
            <p:cNvCxnSpPr/>
            <p:nvPr/>
          </p:nvCxnSpPr>
          <p:spPr>
            <a:xfrm rot="10800000" flipH="1">
              <a:off x="221154" y="2504598"/>
              <a:ext cx="209515" cy="153706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84" name="Google Shape;584;p59"/>
            <p:cNvCxnSpPr/>
            <p:nvPr/>
          </p:nvCxnSpPr>
          <p:spPr>
            <a:xfrm rot="10800000" flipH="1">
              <a:off x="220819" y="2859538"/>
              <a:ext cx="209788" cy="130782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85" name="Google Shape;585;p59"/>
            <p:cNvCxnSpPr/>
            <p:nvPr/>
          </p:nvCxnSpPr>
          <p:spPr>
            <a:xfrm rot="10800000" flipH="1">
              <a:off x="216908" y="2526613"/>
              <a:ext cx="217732" cy="466134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86" name="Google Shape;586;p59"/>
            <p:cNvCxnSpPr/>
            <p:nvPr/>
          </p:nvCxnSpPr>
          <p:spPr>
            <a:xfrm rot="10800000" flipH="1">
              <a:off x="644576" y="2692938"/>
              <a:ext cx="209787" cy="130782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87" name="Google Shape;587;p59"/>
            <p:cNvCxnSpPr/>
            <p:nvPr/>
          </p:nvCxnSpPr>
          <p:spPr>
            <a:xfrm>
              <a:off x="646104" y="2823719"/>
              <a:ext cx="207861" cy="187880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88" name="Google Shape;588;p59"/>
            <p:cNvCxnSpPr/>
            <p:nvPr/>
          </p:nvCxnSpPr>
          <p:spPr>
            <a:xfrm rot="10800000" flipH="1">
              <a:off x="645988" y="2407421"/>
              <a:ext cx="205271" cy="416299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89" name="Google Shape;589;p59"/>
            <p:cNvCxnSpPr/>
            <p:nvPr/>
          </p:nvCxnSpPr>
          <p:spPr>
            <a:xfrm>
              <a:off x="645471" y="2496630"/>
              <a:ext cx="210143" cy="461147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90" name="Google Shape;590;p59"/>
            <p:cNvCxnSpPr/>
            <p:nvPr/>
          </p:nvCxnSpPr>
          <p:spPr>
            <a:xfrm>
              <a:off x="647001" y="2496630"/>
              <a:ext cx="207861" cy="187880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91" name="Google Shape;591;p59"/>
            <p:cNvCxnSpPr/>
            <p:nvPr/>
          </p:nvCxnSpPr>
          <p:spPr>
            <a:xfrm rot="10800000" flipH="1">
              <a:off x="646885" y="2373283"/>
              <a:ext cx="205267" cy="123348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92" name="Google Shape;592;p59"/>
            <p:cNvCxnSpPr/>
            <p:nvPr/>
          </p:nvCxnSpPr>
          <p:spPr>
            <a:xfrm>
              <a:off x="1086376" y="2659771"/>
              <a:ext cx="192618" cy="3248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93" name="Google Shape;593;p59"/>
            <p:cNvCxnSpPr/>
            <p:nvPr/>
          </p:nvCxnSpPr>
          <p:spPr>
            <a:xfrm rot="10800000" flipH="1">
              <a:off x="1073662" y="2684775"/>
              <a:ext cx="186123" cy="285363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94" name="Google Shape;594;p59"/>
            <p:cNvCxnSpPr/>
            <p:nvPr/>
          </p:nvCxnSpPr>
          <p:spPr>
            <a:xfrm>
              <a:off x="1073228" y="2359148"/>
              <a:ext cx="186122" cy="285363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595" name="Google Shape;595;p59"/>
            <p:cNvSpPr/>
            <p:nvPr/>
          </p:nvSpPr>
          <p:spPr>
            <a:xfrm>
              <a:off x="1940944" y="2236532"/>
              <a:ext cx="207773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59"/>
            <p:cNvSpPr/>
            <p:nvPr/>
          </p:nvSpPr>
          <p:spPr>
            <a:xfrm>
              <a:off x="1940944" y="2555885"/>
              <a:ext cx="207773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59"/>
            <p:cNvSpPr/>
            <p:nvPr/>
          </p:nvSpPr>
          <p:spPr>
            <a:xfrm>
              <a:off x="1940944" y="2875238"/>
              <a:ext cx="207773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59"/>
            <p:cNvSpPr/>
            <p:nvPr/>
          </p:nvSpPr>
          <p:spPr>
            <a:xfrm>
              <a:off x="2370213" y="2396208"/>
              <a:ext cx="207773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59"/>
            <p:cNvSpPr/>
            <p:nvPr/>
          </p:nvSpPr>
          <p:spPr>
            <a:xfrm>
              <a:off x="2370213" y="2715561"/>
              <a:ext cx="207773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59"/>
            <p:cNvSpPr/>
            <p:nvPr/>
          </p:nvSpPr>
          <p:spPr>
            <a:xfrm>
              <a:off x="2799482" y="2236532"/>
              <a:ext cx="207773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59"/>
            <p:cNvSpPr/>
            <p:nvPr/>
          </p:nvSpPr>
          <p:spPr>
            <a:xfrm>
              <a:off x="2799482" y="2555885"/>
              <a:ext cx="207773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59"/>
            <p:cNvSpPr/>
            <p:nvPr/>
          </p:nvSpPr>
          <p:spPr>
            <a:xfrm>
              <a:off x="2799482" y="2875238"/>
              <a:ext cx="207773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59"/>
            <p:cNvSpPr/>
            <p:nvPr/>
          </p:nvSpPr>
          <p:spPr>
            <a:xfrm>
              <a:off x="3216051" y="2555885"/>
              <a:ext cx="207773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04" name="Google Shape;604;p59"/>
            <p:cNvCxnSpPr/>
            <p:nvPr/>
          </p:nvCxnSpPr>
          <p:spPr>
            <a:xfrm>
              <a:off x="2161226" y="2374715"/>
              <a:ext cx="209787" cy="130782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605" name="Google Shape;605;p59"/>
            <p:cNvCxnSpPr/>
            <p:nvPr/>
          </p:nvCxnSpPr>
          <p:spPr>
            <a:xfrm>
              <a:off x="2156472" y="2368814"/>
              <a:ext cx="217732" cy="466134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606" name="Google Shape;606;p59"/>
            <p:cNvCxnSpPr/>
            <p:nvPr/>
          </p:nvCxnSpPr>
          <p:spPr>
            <a:xfrm>
              <a:off x="2162099" y="2658683"/>
              <a:ext cx="209172" cy="209171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607" name="Google Shape;607;p59"/>
            <p:cNvCxnSpPr/>
            <p:nvPr/>
          </p:nvCxnSpPr>
          <p:spPr>
            <a:xfrm rot="10800000" flipH="1">
              <a:off x="2162099" y="2504598"/>
              <a:ext cx="209515" cy="153706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608" name="Google Shape;608;p59"/>
            <p:cNvCxnSpPr/>
            <p:nvPr/>
          </p:nvCxnSpPr>
          <p:spPr>
            <a:xfrm rot="10800000" flipH="1">
              <a:off x="2161764" y="2859538"/>
              <a:ext cx="209788" cy="130782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609" name="Google Shape;609;p59"/>
            <p:cNvCxnSpPr/>
            <p:nvPr/>
          </p:nvCxnSpPr>
          <p:spPr>
            <a:xfrm rot="10800000" flipH="1">
              <a:off x="2157853" y="2526613"/>
              <a:ext cx="217732" cy="466134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610" name="Google Shape;610;p59"/>
            <p:cNvCxnSpPr/>
            <p:nvPr/>
          </p:nvCxnSpPr>
          <p:spPr>
            <a:xfrm rot="10800000" flipH="1">
              <a:off x="2585520" y="2692938"/>
              <a:ext cx="209788" cy="130782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611" name="Google Shape;611;p59"/>
            <p:cNvCxnSpPr/>
            <p:nvPr/>
          </p:nvCxnSpPr>
          <p:spPr>
            <a:xfrm>
              <a:off x="2587049" y="2823719"/>
              <a:ext cx="207860" cy="187880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612" name="Google Shape;612;p59"/>
            <p:cNvCxnSpPr/>
            <p:nvPr/>
          </p:nvCxnSpPr>
          <p:spPr>
            <a:xfrm rot="10800000" flipH="1">
              <a:off x="2586933" y="2407421"/>
              <a:ext cx="205270" cy="416299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613" name="Google Shape;613;p59"/>
            <p:cNvCxnSpPr/>
            <p:nvPr/>
          </p:nvCxnSpPr>
          <p:spPr>
            <a:xfrm>
              <a:off x="2586416" y="2496630"/>
              <a:ext cx="210144" cy="461147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614" name="Google Shape;614;p59"/>
            <p:cNvCxnSpPr/>
            <p:nvPr/>
          </p:nvCxnSpPr>
          <p:spPr>
            <a:xfrm>
              <a:off x="2587945" y="2496630"/>
              <a:ext cx="207861" cy="187880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615" name="Google Shape;615;p59"/>
            <p:cNvCxnSpPr/>
            <p:nvPr/>
          </p:nvCxnSpPr>
          <p:spPr>
            <a:xfrm rot="10800000" flipH="1">
              <a:off x="2587830" y="2373283"/>
              <a:ext cx="205267" cy="123348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616" name="Google Shape;616;p59"/>
            <p:cNvCxnSpPr/>
            <p:nvPr/>
          </p:nvCxnSpPr>
          <p:spPr>
            <a:xfrm>
              <a:off x="3027321" y="2659771"/>
              <a:ext cx="192618" cy="3248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617" name="Google Shape;617;p59"/>
            <p:cNvCxnSpPr/>
            <p:nvPr/>
          </p:nvCxnSpPr>
          <p:spPr>
            <a:xfrm rot="10800000" flipH="1">
              <a:off x="3014608" y="2684775"/>
              <a:ext cx="186122" cy="285363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618" name="Google Shape;618;p59"/>
            <p:cNvCxnSpPr/>
            <p:nvPr/>
          </p:nvCxnSpPr>
          <p:spPr>
            <a:xfrm>
              <a:off x="3014173" y="2359148"/>
              <a:ext cx="186122" cy="285363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619" name="Google Shape;619;p59"/>
            <p:cNvSpPr/>
            <p:nvPr/>
          </p:nvSpPr>
          <p:spPr>
            <a:xfrm>
              <a:off x="3816825" y="2236532"/>
              <a:ext cx="207773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59"/>
            <p:cNvSpPr/>
            <p:nvPr/>
          </p:nvSpPr>
          <p:spPr>
            <a:xfrm>
              <a:off x="3816825" y="2555885"/>
              <a:ext cx="207773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59"/>
            <p:cNvSpPr/>
            <p:nvPr/>
          </p:nvSpPr>
          <p:spPr>
            <a:xfrm>
              <a:off x="3816825" y="2875238"/>
              <a:ext cx="207773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59"/>
            <p:cNvSpPr/>
            <p:nvPr/>
          </p:nvSpPr>
          <p:spPr>
            <a:xfrm>
              <a:off x="4246094" y="2396208"/>
              <a:ext cx="207773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59"/>
            <p:cNvSpPr/>
            <p:nvPr/>
          </p:nvSpPr>
          <p:spPr>
            <a:xfrm>
              <a:off x="4246094" y="2715561"/>
              <a:ext cx="207773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59"/>
            <p:cNvSpPr/>
            <p:nvPr/>
          </p:nvSpPr>
          <p:spPr>
            <a:xfrm>
              <a:off x="4675363" y="2236532"/>
              <a:ext cx="207773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59"/>
            <p:cNvSpPr/>
            <p:nvPr/>
          </p:nvSpPr>
          <p:spPr>
            <a:xfrm>
              <a:off x="4675363" y="2555885"/>
              <a:ext cx="207773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59"/>
            <p:cNvSpPr/>
            <p:nvPr/>
          </p:nvSpPr>
          <p:spPr>
            <a:xfrm>
              <a:off x="4675363" y="2875238"/>
              <a:ext cx="207773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59"/>
            <p:cNvSpPr/>
            <p:nvPr/>
          </p:nvSpPr>
          <p:spPr>
            <a:xfrm>
              <a:off x="5091932" y="2555885"/>
              <a:ext cx="207773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28" name="Google Shape;628;p59"/>
            <p:cNvCxnSpPr/>
            <p:nvPr/>
          </p:nvCxnSpPr>
          <p:spPr>
            <a:xfrm>
              <a:off x="4037107" y="2374715"/>
              <a:ext cx="209787" cy="130782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629" name="Google Shape;629;p59"/>
            <p:cNvCxnSpPr/>
            <p:nvPr/>
          </p:nvCxnSpPr>
          <p:spPr>
            <a:xfrm>
              <a:off x="4032353" y="2368814"/>
              <a:ext cx="217732" cy="466134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630" name="Google Shape;630;p59"/>
            <p:cNvCxnSpPr/>
            <p:nvPr/>
          </p:nvCxnSpPr>
          <p:spPr>
            <a:xfrm>
              <a:off x="4037980" y="2658683"/>
              <a:ext cx="209172" cy="209171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631" name="Google Shape;631;p59"/>
            <p:cNvCxnSpPr/>
            <p:nvPr/>
          </p:nvCxnSpPr>
          <p:spPr>
            <a:xfrm rot="10800000" flipH="1">
              <a:off x="4037980" y="2504598"/>
              <a:ext cx="209515" cy="153706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632" name="Google Shape;632;p59"/>
            <p:cNvCxnSpPr/>
            <p:nvPr/>
          </p:nvCxnSpPr>
          <p:spPr>
            <a:xfrm rot="10800000" flipH="1">
              <a:off x="4037645" y="2859538"/>
              <a:ext cx="209788" cy="130782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633" name="Google Shape;633;p59"/>
            <p:cNvCxnSpPr/>
            <p:nvPr/>
          </p:nvCxnSpPr>
          <p:spPr>
            <a:xfrm rot="10800000" flipH="1">
              <a:off x="4033734" y="2526613"/>
              <a:ext cx="217732" cy="466134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634" name="Google Shape;634;p59"/>
            <p:cNvCxnSpPr/>
            <p:nvPr/>
          </p:nvCxnSpPr>
          <p:spPr>
            <a:xfrm rot="10800000" flipH="1">
              <a:off x="4461401" y="2692938"/>
              <a:ext cx="209787" cy="130782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635" name="Google Shape;635;p59"/>
            <p:cNvCxnSpPr/>
            <p:nvPr/>
          </p:nvCxnSpPr>
          <p:spPr>
            <a:xfrm>
              <a:off x="4462929" y="2823719"/>
              <a:ext cx="207861" cy="187880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636" name="Google Shape;636;p59"/>
            <p:cNvCxnSpPr/>
            <p:nvPr/>
          </p:nvCxnSpPr>
          <p:spPr>
            <a:xfrm rot="10800000" flipH="1">
              <a:off x="4462814" y="2407421"/>
              <a:ext cx="205270" cy="416299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637" name="Google Shape;637;p59"/>
            <p:cNvCxnSpPr/>
            <p:nvPr/>
          </p:nvCxnSpPr>
          <p:spPr>
            <a:xfrm>
              <a:off x="4462297" y="2496630"/>
              <a:ext cx="210143" cy="461147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638" name="Google Shape;638;p59"/>
            <p:cNvCxnSpPr/>
            <p:nvPr/>
          </p:nvCxnSpPr>
          <p:spPr>
            <a:xfrm>
              <a:off x="4463826" y="2496630"/>
              <a:ext cx="207861" cy="187880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639" name="Google Shape;639;p59"/>
            <p:cNvCxnSpPr/>
            <p:nvPr/>
          </p:nvCxnSpPr>
          <p:spPr>
            <a:xfrm rot="10800000" flipH="1">
              <a:off x="4463711" y="2373283"/>
              <a:ext cx="205267" cy="123348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640" name="Google Shape;640;p59"/>
            <p:cNvCxnSpPr/>
            <p:nvPr/>
          </p:nvCxnSpPr>
          <p:spPr>
            <a:xfrm>
              <a:off x="4903202" y="2659771"/>
              <a:ext cx="192618" cy="3248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641" name="Google Shape;641;p59"/>
            <p:cNvCxnSpPr/>
            <p:nvPr/>
          </p:nvCxnSpPr>
          <p:spPr>
            <a:xfrm rot="10800000" flipH="1">
              <a:off x="4890488" y="2684775"/>
              <a:ext cx="186123" cy="285363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642" name="Google Shape;642;p59"/>
            <p:cNvCxnSpPr/>
            <p:nvPr/>
          </p:nvCxnSpPr>
          <p:spPr>
            <a:xfrm>
              <a:off x="4890054" y="2359148"/>
              <a:ext cx="186122" cy="285363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643" name="Google Shape;643;p59"/>
            <p:cNvSpPr txBox="1"/>
            <p:nvPr/>
          </p:nvSpPr>
          <p:spPr>
            <a:xfrm>
              <a:off x="1244462" y="2305284"/>
              <a:ext cx="315997" cy="2642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0.7</a:t>
              </a:r>
              <a:endParaRPr/>
            </a:p>
          </p:txBody>
        </p:sp>
        <p:sp>
          <p:nvSpPr>
            <p:cNvPr id="644" name="Google Shape;644;p59"/>
            <p:cNvSpPr txBox="1"/>
            <p:nvPr/>
          </p:nvSpPr>
          <p:spPr>
            <a:xfrm>
              <a:off x="3196162" y="2305284"/>
              <a:ext cx="315998" cy="2642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0.8</a:t>
              </a:r>
              <a:endParaRPr/>
            </a:p>
          </p:txBody>
        </p:sp>
        <p:sp>
          <p:nvSpPr>
            <p:cNvPr id="645" name="Google Shape;645;p59"/>
            <p:cNvSpPr txBox="1"/>
            <p:nvPr/>
          </p:nvSpPr>
          <p:spPr>
            <a:xfrm>
              <a:off x="5061287" y="2305284"/>
              <a:ext cx="315998" cy="2642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0.3</a:t>
              </a:r>
              <a:endParaRPr/>
            </a:p>
          </p:txBody>
        </p:sp>
        <p:sp>
          <p:nvSpPr>
            <p:cNvPr id="646" name="Google Shape;646;p59"/>
            <p:cNvSpPr txBox="1"/>
            <p:nvPr/>
          </p:nvSpPr>
          <p:spPr>
            <a:xfrm>
              <a:off x="318394" y="1595463"/>
              <a:ext cx="587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Arial"/>
                <a:buNone/>
              </a:pPr>
              <a:r>
                <a:rPr lang="en-US" sz="120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Seed 1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47" name="Google Shape;647;p59"/>
            <p:cNvSpPr txBox="1"/>
            <p:nvPr/>
          </p:nvSpPr>
          <p:spPr>
            <a:xfrm>
              <a:off x="2166751" y="1595460"/>
              <a:ext cx="762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Arial"/>
                <a:buNone/>
              </a:pPr>
              <a:r>
                <a:rPr lang="en-US" sz="120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Seed 2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48" name="Google Shape;648;p59"/>
            <p:cNvSpPr txBox="1"/>
            <p:nvPr/>
          </p:nvSpPr>
          <p:spPr>
            <a:xfrm>
              <a:off x="4042654" y="1595460"/>
              <a:ext cx="6327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Arial"/>
                <a:buNone/>
              </a:pPr>
              <a:r>
                <a:rPr lang="en-US" sz="120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Seed 3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0"/>
          <p:cNvSpPr txBox="1">
            <a:spLocks noGrp="1"/>
          </p:cNvSpPr>
          <p:nvPr>
            <p:ph type="sldNum" idx="12"/>
          </p:nvPr>
        </p:nvSpPr>
        <p:spPr>
          <a:xfrm>
            <a:off x="11847156" y="6574229"/>
            <a:ext cx="160646" cy="202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8</a:t>
            </a:fld>
            <a:endParaRPr/>
          </a:p>
        </p:txBody>
      </p:sp>
      <p:sp>
        <p:nvSpPr>
          <p:cNvPr id="654" name="Google Shape;654;p60"/>
          <p:cNvSpPr txBox="1">
            <a:spLocks noGrp="1"/>
          </p:cNvSpPr>
          <p:nvPr>
            <p:ph type="title"/>
          </p:nvPr>
        </p:nvSpPr>
        <p:spPr>
          <a:xfrm>
            <a:off x="141106" y="115909"/>
            <a:ext cx="9708262" cy="1088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576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162F"/>
              </a:buClr>
              <a:buSzPts val="2800"/>
              <a:buFont typeface="Roboto Thin"/>
              <a:buNone/>
            </a:pPr>
            <a:r>
              <a:rPr lang="en-US">
                <a:latin typeface="Roboto Thin"/>
                <a:ea typeface="Roboto Thin"/>
                <a:cs typeface="Roboto Thin"/>
                <a:sym typeface="Roboto Thin"/>
              </a:rPr>
              <a:t>TEST TIME AUGMENTATIONS (TTA)</a:t>
            </a:r>
            <a:endParaRPr/>
          </a:p>
        </p:txBody>
      </p:sp>
      <p:sp>
        <p:nvSpPr>
          <p:cNvPr id="655" name="Google Shape;655;p60"/>
          <p:cNvSpPr txBox="1"/>
          <p:nvPr/>
        </p:nvSpPr>
        <p:spPr>
          <a:xfrm>
            <a:off x="8683961" y="6544636"/>
            <a:ext cx="2923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oboto Thin"/>
              <a:buNone/>
            </a:pPr>
            <a:r>
              <a:rPr lang="en-US" sz="11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Wan</a:t>
            </a:r>
            <a:r>
              <a:rPr lang="en-US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g </a:t>
            </a:r>
            <a:r>
              <a:rPr lang="en-US" sz="11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et al, Neurocomputing, 2019.</a:t>
            </a:r>
            <a:endParaRPr sz="1100" b="1"/>
          </a:p>
        </p:txBody>
      </p:sp>
      <p:grpSp>
        <p:nvGrpSpPr>
          <p:cNvPr id="656" name="Google Shape;656;p60"/>
          <p:cNvGrpSpPr/>
          <p:nvPr/>
        </p:nvGrpSpPr>
        <p:grpSpPr>
          <a:xfrm>
            <a:off x="3108239" y="3065056"/>
            <a:ext cx="1482881" cy="846479"/>
            <a:chOff x="0" y="0"/>
            <a:chExt cx="1482880" cy="846478"/>
          </a:xfrm>
        </p:grpSpPr>
        <p:sp>
          <p:nvSpPr>
            <p:cNvPr id="657" name="Google Shape;657;p60"/>
            <p:cNvSpPr/>
            <p:nvPr/>
          </p:nvSpPr>
          <p:spPr>
            <a:xfrm>
              <a:off x="0" y="0"/>
              <a:ext cx="207772" cy="207772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60"/>
            <p:cNvSpPr/>
            <p:nvPr/>
          </p:nvSpPr>
          <p:spPr>
            <a:xfrm>
              <a:off x="0" y="319352"/>
              <a:ext cx="207772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60"/>
            <p:cNvSpPr/>
            <p:nvPr/>
          </p:nvSpPr>
          <p:spPr>
            <a:xfrm>
              <a:off x="0" y="638705"/>
              <a:ext cx="207772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60"/>
            <p:cNvSpPr/>
            <p:nvPr/>
          </p:nvSpPr>
          <p:spPr>
            <a:xfrm>
              <a:off x="429268" y="159676"/>
              <a:ext cx="207773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60"/>
            <p:cNvSpPr/>
            <p:nvPr/>
          </p:nvSpPr>
          <p:spPr>
            <a:xfrm>
              <a:off x="429268" y="479029"/>
              <a:ext cx="207773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60"/>
            <p:cNvSpPr/>
            <p:nvPr/>
          </p:nvSpPr>
          <p:spPr>
            <a:xfrm>
              <a:off x="858538" y="0"/>
              <a:ext cx="207773" cy="207772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60"/>
            <p:cNvSpPr/>
            <p:nvPr/>
          </p:nvSpPr>
          <p:spPr>
            <a:xfrm>
              <a:off x="858538" y="319352"/>
              <a:ext cx="207773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60"/>
            <p:cNvSpPr/>
            <p:nvPr/>
          </p:nvSpPr>
          <p:spPr>
            <a:xfrm>
              <a:off x="858538" y="638705"/>
              <a:ext cx="207773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60"/>
            <p:cNvSpPr/>
            <p:nvPr/>
          </p:nvSpPr>
          <p:spPr>
            <a:xfrm>
              <a:off x="1275107" y="319352"/>
              <a:ext cx="207773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66" name="Google Shape;666;p60"/>
            <p:cNvCxnSpPr/>
            <p:nvPr/>
          </p:nvCxnSpPr>
          <p:spPr>
            <a:xfrm>
              <a:off x="220281" y="138182"/>
              <a:ext cx="209788" cy="130782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667" name="Google Shape;667;p60"/>
            <p:cNvCxnSpPr/>
            <p:nvPr/>
          </p:nvCxnSpPr>
          <p:spPr>
            <a:xfrm>
              <a:off x="215528" y="132282"/>
              <a:ext cx="217732" cy="466134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668" name="Google Shape;668;p60"/>
            <p:cNvCxnSpPr/>
            <p:nvPr/>
          </p:nvCxnSpPr>
          <p:spPr>
            <a:xfrm>
              <a:off x="221154" y="422150"/>
              <a:ext cx="209172" cy="209172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669" name="Google Shape;669;p60"/>
            <p:cNvCxnSpPr/>
            <p:nvPr/>
          </p:nvCxnSpPr>
          <p:spPr>
            <a:xfrm rot="10800000" flipH="1">
              <a:off x="221155" y="268065"/>
              <a:ext cx="209514" cy="153706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670" name="Google Shape;670;p60"/>
            <p:cNvCxnSpPr/>
            <p:nvPr/>
          </p:nvCxnSpPr>
          <p:spPr>
            <a:xfrm rot="10800000" flipH="1">
              <a:off x="220819" y="623005"/>
              <a:ext cx="209788" cy="130782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671" name="Google Shape;671;p60"/>
            <p:cNvCxnSpPr/>
            <p:nvPr/>
          </p:nvCxnSpPr>
          <p:spPr>
            <a:xfrm rot="10800000" flipH="1">
              <a:off x="216909" y="290080"/>
              <a:ext cx="217732" cy="466134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672" name="Google Shape;672;p60"/>
            <p:cNvCxnSpPr/>
            <p:nvPr/>
          </p:nvCxnSpPr>
          <p:spPr>
            <a:xfrm rot="10800000" flipH="1">
              <a:off x="644576" y="456405"/>
              <a:ext cx="209787" cy="130783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673" name="Google Shape;673;p60"/>
            <p:cNvCxnSpPr/>
            <p:nvPr/>
          </p:nvCxnSpPr>
          <p:spPr>
            <a:xfrm>
              <a:off x="646104" y="587186"/>
              <a:ext cx="207861" cy="187881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674" name="Google Shape;674;p60"/>
            <p:cNvCxnSpPr/>
            <p:nvPr/>
          </p:nvCxnSpPr>
          <p:spPr>
            <a:xfrm rot="10800000" flipH="1">
              <a:off x="645988" y="170889"/>
              <a:ext cx="205271" cy="416299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675" name="Google Shape;675;p60"/>
            <p:cNvCxnSpPr/>
            <p:nvPr/>
          </p:nvCxnSpPr>
          <p:spPr>
            <a:xfrm>
              <a:off x="645471" y="260097"/>
              <a:ext cx="210143" cy="461148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676" name="Google Shape;676;p60"/>
            <p:cNvCxnSpPr/>
            <p:nvPr/>
          </p:nvCxnSpPr>
          <p:spPr>
            <a:xfrm>
              <a:off x="647001" y="260097"/>
              <a:ext cx="207861" cy="187880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677" name="Google Shape;677;p60"/>
            <p:cNvCxnSpPr/>
            <p:nvPr/>
          </p:nvCxnSpPr>
          <p:spPr>
            <a:xfrm rot="10800000" flipH="1">
              <a:off x="646885" y="136750"/>
              <a:ext cx="205267" cy="123348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678" name="Google Shape;678;p60"/>
            <p:cNvCxnSpPr/>
            <p:nvPr/>
          </p:nvCxnSpPr>
          <p:spPr>
            <a:xfrm>
              <a:off x="1086376" y="423238"/>
              <a:ext cx="192618" cy="3248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679" name="Google Shape;679;p60"/>
            <p:cNvCxnSpPr/>
            <p:nvPr/>
          </p:nvCxnSpPr>
          <p:spPr>
            <a:xfrm rot="10800000" flipH="1">
              <a:off x="1073662" y="448242"/>
              <a:ext cx="186123" cy="285364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680" name="Google Shape;680;p60"/>
            <p:cNvCxnSpPr/>
            <p:nvPr/>
          </p:nvCxnSpPr>
          <p:spPr>
            <a:xfrm>
              <a:off x="1073228" y="122615"/>
              <a:ext cx="186122" cy="285364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681" name="Google Shape;681;p60"/>
          <p:cNvGrpSpPr/>
          <p:nvPr/>
        </p:nvGrpSpPr>
        <p:grpSpPr>
          <a:xfrm>
            <a:off x="6123001" y="3065056"/>
            <a:ext cx="1482881" cy="846479"/>
            <a:chOff x="0" y="0"/>
            <a:chExt cx="1482880" cy="846478"/>
          </a:xfrm>
        </p:grpSpPr>
        <p:sp>
          <p:nvSpPr>
            <p:cNvPr id="682" name="Google Shape;682;p60"/>
            <p:cNvSpPr/>
            <p:nvPr/>
          </p:nvSpPr>
          <p:spPr>
            <a:xfrm>
              <a:off x="0" y="0"/>
              <a:ext cx="207772" cy="207772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60"/>
            <p:cNvSpPr/>
            <p:nvPr/>
          </p:nvSpPr>
          <p:spPr>
            <a:xfrm>
              <a:off x="0" y="319352"/>
              <a:ext cx="207772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60"/>
            <p:cNvSpPr/>
            <p:nvPr/>
          </p:nvSpPr>
          <p:spPr>
            <a:xfrm>
              <a:off x="0" y="638705"/>
              <a:ext cx="207772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60"/>
            <p:cNvSpPr/>
            <p:nvPr/>
          </p:nvSpPr>
          <p:spPr>
            <a:xfrm>
              <a:off x="429268" y="159676"/>
              <a:ext cx="207773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60"/>
            <p:cNvSpPr/>
            <p:nvPr/>
          </p:nvSpPr>
          <p:spPr>
            <a:xfrm>
              <a:off x="429268" y="479029"/>
              <a:ext cx="207773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60"/>
            <p:cNvSpPr/>
            <p:nvPr/>
          </p:nvSpPr>
          <p:spPr>
            <a:xfrm>
              <a:off x="858538" y="0"/>
              <a:ext cx="207773" cy="207772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60"/>
            <p:cNvSpPr/>
            <p:nvPr/>
          </p:nvSpPr>
          <p:spPr>
            <a:xfrm>
              <a:off x="858538" y="319352"/>
              <a:ext cx="207773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60"/>
            <p:cNvSpPr/>
            <p:nvPr/>
          </p:nvSpPr>
          <p:spPr>
            <a:xfrm>
              <a:off x="858538" y="638705"/>
              <a:ext cx="207773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60"/>
            <p:cNvSpPr/>
            <p:nvPr/>
          </p:nvSpPr>
          <p:spPr>
            <a:xfrm>
              <a:off x="1275107" y="319352"/>
              <a:ext cx="207773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91" name="Google Shape;691;p60"/>
            <p:cNvCxnSpPr/>
            <p:nvPr/>
          </p:nvCxnSpPr>
          <p:spPr>
            <a:xfrm>
              <a:off x="220281" y="138182"/>
              <a:ext cx="209788" cy="130782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692" name="Google Shape;692;p60"/>
            <p:cNvCxnSpPr/>
            <p:nvPr/>
          </p:nvCxnSpPr>
          <p:spPr>
            <a:xfrm>
              <a:off x="215528" y="132282"/>
              <a:ext cx="217732" cy="466134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693" name="Google Shape;693;p60"/>
            <p:cNvCxnSpPr/>
            <p:nvPr/>
          </p:nvCxnSpPr>
          <p:spPr>
            <a:xfrm>
              <a:off x="221154" y="422150"/>
              <a:ext cx="209172" cy="209172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694" name="Google Shape;694;p60"/>
            <p:cNvCxnSpPr/>
            <p:nvPr/>
          </p:nvCxnSpPr>
          <p:spPr>
            <a:xfrm rot="10800000" flipH="1">
              <a:off x="221155" y="268065"/>
              <a:ext cx="209514" cy="153706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695" name="Google Shape;695;p60"/>
            <p:cNvCxnSpPr/>
            <p:nvPr/>
          </p:nvCxnSpPr>
          <p:spPr>
            <a:xfrm rot="10800000" flipH="1">
              <a:off x="220819" y="623005"/>
              <a:ext cx="209788" cy="130782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696" name="Google Shape;696;p60"/>
            <p:cNvCxnSpPr/>
            <p:nvPr/>
          </p:nvCxnSpPr>
          <p:spPr>
            <a:xfrm rot="10800000" flipH="1">
              <a:off x="216909" y="290080"/>
              <a:ext cx="217732" cy="466134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697" name="Google Shape;697;p60"/>
            <p:cNvCxnSpPr/>
            <p:nvPr/>
          </p:nvCxnSpPr>
          <p:spPr>
            <a:xfrm rot="10800000" flipH="1">
              <a:off x="644576" y="456405"/>
              <a:ext cx="209787" cy="130783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698" name="Google Shape;698;p60"/>
            <p:cNvCxnSpPr/>
            <p:nvPr/>
          </p:nvCxnSpPr>
          <p:spPr>
            <a:xfrm>
              <a:off x="646104" y="587186"/>
              <a:ext cx="207861" cy="187881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699" name="Google Shape;699;p60"/>
            <p:cNvCxnSpPr/>
            <p:nvPr/>
          </p:nvCxnSpPr>
          <p:spPr>
            <a:xfrm rot="10800000" flipH="1">
              <a:off x="645988" y="170889"/>
              <a:ext cx="205271" cy="416299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700" name="Google Shape;700;p60"/>
            <p:cNvCxnSpPr/>
            <p:nvPr/>
          </p:nvCxnSpPr>
          <p:spPr>
            <a:xfrm>
              <a:off x="645471" y="260097"/>
              <a:ext cx="210143" cy="461148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701" name="Google Shape;701;p60"/>
            <p:cNvCxnSpPr/>
            <p:nvPr/>
          </p:nvCxnSpPr>
          <p:spPr>
            <a:xfrm>
              <a:off x="647001" y="260097"/>
              <a:ext cx="207861" cy="187880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702" name="Google Shape;702;p60"/>
            <p:cNvCxnSpPr/>
            <p:nvPr/>
          </p:nvCxnSpPr>
          <p:spPr>
            <a:xfrm rot="10800000" flipH="1">
              <a:off x="646885" y="136750"/>
              <a:ext cx="205267" cy="123348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703" name="Google Shape;703;p60"/>
            <p:cNvCxnSpPr/>
            <p:nvPr/>
          </p:nvCxnSpPr>
          <p:spPr>
            <a:xfrm>
              <a:off x="1086375" y="423238"/>
              <a:ext cx="192619" cy="3248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704" name="Google Shape;704;p60"/>
            <p:cNvCxnSpPr/>
            <p:nvPr/>
          </p:nvCxnSpPr>
          <p:spPr>
            <a:xfrm rot="10800000" flipH="1">
              <a:off x="1073662" y="448242"/>
              <a:ext cx="186123" cy="285364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705" name="Google Shape;705;p60"/>
            <p:cNvCxnSpPr/>
            <p:nvPr/>
          </p:nvCxnSpPr>
          <p:spPr>
            <a:xfrm>
              <a:off x="1073227" y="122615"/>
              <a:ext cx="186123" cy="285364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706" name="Google Shape;706;p60"/>
          <p:cNvGrpSpPr/>
          <p:nvPr/>
        </p:nvGrpSpPr>
        <p:grpSpPr>
          <a:xfrm>
            <a:off x="9141786" y="3065056"/>
            <a:ext cx="1482882" cy="846479"/>
            <a:chOff x="0" y="0"/>
            <a:chExt cx="1482880" cy="846478"/>
          </a:xfrm>
        </p:grpSpPr>
        <p:sp>
          <p:nvSpPr>
            <p:cNvPr id="707" name="Google Shape;707;p60"/>
            <p:cNvSpPr/>
            <p:nvPr/>
          </p:nvSpPr>
          <p:spPr>
            <a:xfrm>
              <a:off x="0" y="0"/>
              <a:ext cx="207772" cy="207772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60"/>
            <p:cNvSpPr/>
            <p:nvPr/>
          </p:nvSpPr>
          <p:spPr>
            <a:xfrm>
              <a:off x="0" y="319352"/>
              <a:ext cx="207772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60"/>
            <p:cNvSpPr/>
            <p:nvPr/>
          </p:nvSpPr>
          <p:spPr>
            <a:xfrm>
              <a:off x="0" y="638705"/>
              <a:ext cx="207772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60"/>
            <p:cNvSpPr/>
            <p:nvPr/>
          </p:nvSpPr>
          <p:spPr>
            <a:xfrm>
              <a:off x="429268" y="159676"/>
              <a:ext cx="207773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60"/>
            <p:cNvSpPr/>
            <p:nvPr/>
          </p:nvSpPr>
          <p:spPr>
            <a:xfrm>
              <a:off x="429268" y="479029"/>
              <a:ext cx="207773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60"/>
            <p:cNvSpPr/>
            <p:nvPr/>
          </p:nvSpPr>
          <p:spPr>
            <a:xfrm>
              <a:off x="858538" y="0"/>
              <a:ext cx="207773" cy="207772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60"/>
            <p:cNvSpPr/>
            <p:nvPr/>
          </p:nvSpPr>
          <p:spPr>
            <a:xfrm>
              <a:off x="858538" y="319352"/>
              <a:ext cx="207773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60"/>
            <p:cNvSpPr/>
            <p:nvPr/>
          </p:nvSpPr>
          <p:spPr>
            <a:xfrm>
              <a:off x="858538" y="638705"/>
              <a:ext cx="207773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60"/>
            <p:cNvSpPr/>
            <p:nvPr/>
          </p:nvSpPr>
          <p:spPr>
            <a:xfrm>
              <a:off x="1275107" y="319352"/>
              <a:ext cx="207773" cy="20777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16" name="Google Shape;716;p60"/>
            <p:cNvCxnSpPr/>
            <p:nvPr/>
          </p:nvCxnSpPr>
          <p:spPr>
            <a:xfrm>
              <a:off x="220281" y="138182"/>
              <a:ext cx="209787" cy="130782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717" name="Google Shape;717;p60"/>
            <p:cNvCxnSpPr/>
            <p:nvPr/>
          </p:nvCxnSpPr>
          <p:spPr>
            <a:xfrm>
              <a:off x="215528" y="132282"/>
              <a:ext cx="217732" cy="466134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718" name="Google Shape;718;p60"/>
            <p:cNvCxnSpPr/>
            <p:nvPr/>
          </p:nvCxnSpPr>
          <p:spPr>
            <a:xfrm>
              <a:off x="221154" y="422150"/>
              <a:ext cx="209172" cy="209172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719" name="Google Shape;719;p60"/>
            <p:cNvCxnSpPr/>
            <p:nvPr/>
          </p:nvCxnSpPr>
          <p:spPr>
            <a:xfrm rot="10800000" flipH="1">
              <a:off x="221154" y="268065"/>
              <a:ext cx="209515" cy="153706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720" name="Google Shape;720;p60"/>
            <p:cNvCxnSpPr/>
            <p:nvPr/>
          </p:nvCxnSpPr>
          <p:spPr>
            <a:xfrm rot="10800000" flipH="1">
              <a:off x="220819" y="623005"/>
              <a:ext cx="209788" cy="130782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721" name="Google Shape;721;p60"/>
            <p:cNvCxnSpPr/>
            <p:nvPr/>
          </p:nvCxnSpPr>
          <p:spPr>
            <a:xfrm rot="10800000" flipH="1">
              <a:off x="216908" y="290080"/>
              <a:ext cx="217732" cy="466134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722" name="Google Shape;722;p60"/>
            <p:cNvCxnSpPr/>
            <p:nvPr/>
          </p:nvCxnSpPr>
          <p:spPr>
            <a:xfrm rot="10800000" flipH="1">
              <a:off x="644576" y="456405"/>
              <a:ext cx="209787" cy="130783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723" name="Google Shape;723;p60"/>
            <p:cNvCxnSpPr/>
            <p:nvPr/>
          </p:nvCxnSpPr>
          <p:spPr>
            <a:xfrm>
              <a:off x="646104" y="587186"/>
              <a:ext cx="207861" cy="187881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724" name="Google Shape;724;p60"/>
            <p:cNvCxnSpPr/>
            <p:nvPr/>
          </p:nvCxnSpPr>
          <p:spPr>
            <a:xfrm rot="10800000" flipH="1">
              <a:off x="645988" y="170889"/>
              <a:ext cx="205271" cy="416299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725" name="Google Shape;725;p60"/>
            <p:cNvCxnSpPr/>
            <p:nvPr/>
          </p:nvCxnSpPr>
          <p:spPr>
            <a:xfrm>
              <a:off x="645471" y="260097"/>
              <a:ext cx="210143" cy="461148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726" name="Google Shape;726;p60"/>
            <p:cNvCxnSpPr/>
            <p:nvPr/>
          </p:nvCxnSpPr>
          <p:spPr>
            <a:xfrm>
              <a:off x="647001" y="260097"/>
              <a:ext cx="207861" cy="187880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727" name="Google Shape;727;p60"/>
            <p:cNvCxnSpPr/>
            <p:nvPr/>
          </p:nvCxnSpPr>
          <p:spPr>
            <a:xfrm rot="10800000" flipH="1">
              <a:off x="646885" y="136750"/>
              <a:ext cx="205267" cy="123348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728" name="Google Shape;728;p60"/>
            <p:cNvCxnSpPr/>
            <p:nvPr/>
          </p:nvCxnSpPr>
          <p:spPr>
            <a:xfrm>
              <a:off x="1086376" y="423238"/>
              <a:ext cx="192618" cy="3248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729" name="Google Shape;729;p60"/>
            <p:cNvCxnSpPr/>
            <p:nvPr/>
          </p:nvCxnSpPr>
          <p:spPr>
            <a:xfrm rot="10800000" flipH="1">
              <a:off x="1073662" y="448242"/>
              <a:ext cx="186123" cy="285364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730" name="Google Shape;730;p60"/>
            <p:cNvCxnSpPr/>
            <p:nvPr/>
          </p:nvCxnSpPr>
          <p:spPr>
            <a:xfrm>
              <a:off x="1073228" y="122615"/>
              <a:ext cx="186122" cy="285364"/>
            </a:xfrm>
            <a:prstGeom prst="straightConnector1">
              <a:avLst/>
            </a:prstGeom>
            <a:noFill/>
            <a:ln w="12700" cap="flat" cmpd="sng">
              <a:solidFill>
                <a:srgbClr val="B4A3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731" name="Google Shape;731;p60"/>
          <p:cNvSpPr txBox="1"/>
          <p:nvPr/>
        </p:nvSpPr>
        <p:spPr>
          <a:xfrm>
            <a:off x="4340652" y="3090590"/>
            <a:ext cx="315998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0.7</a:t>
            </a:r>
            <a:endParaRPr/>
          </a:p>
        </p:txBody>
      </p:sp>
      <p:sp>
        <p:nvSpPr>
          <p:cNvPr id="732" name="Google Shape;732;p60"/>
          <p:cNvSpPr txBox="1"/>
          <p:nvPr/>
        </p:nvSpPr>
        <p:spPr>
          <a:xfrm>
            <a:off x="7318607" y="3090590"/>
            <a:ext cx="315998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0.8</a:t>
            </a:r>
            <a:endParaRPr/>
          </a:p>
        </p:txBody>
      </p:sp>
      <p:sp>
        <p:nvSpPr>
          <p:cNvPr id="733" name="Google Shape;733;p60"/>
          <p:cNvSpPr txBox="1"/>
          <p:nvPr/>
        </p:nvSpPr>
        <p:spPr>
          <a:xfrm>
            <a:off x="10296562" y="3090590"/>
            <a:ext cx="315998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0.3</a:t>
            </a:r>
            <a:endParaRPr/>
          </a:p>
        </p:txBody>
      </p:sp>
      <p:pic>
        <p:nvPicPr>
          <p:cNvPr id="734" name="Google Shape;734;p60" descr="Screenshot 2023-06-01 at 08.24.3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1234" y="3056652"/>
            <a:ext cx="855581" cy="846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60" descr="Screenshot 2023-06-01 at 08.24.3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025367" y="3065056"/>
            <a:ext cx="855580" cy="846478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60"/>
          <p:cNvSpPr txBox="1"/>
          <p:nvPr/>
        </p:nvSpPr>
        <p:spPr>
          <a:xfrm>
            <a:off x="1755695" y="2266954"/>
            <a:ext cx="1298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US" sz="180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Input image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7" name="Google Shape;737;p60"/>
          <p:cNvSpPr txBox="1"/>
          <p:nvPr/>
        </p:nvSpPr>
        <p:spPr>
          <a:xfrm>
            <a:off x="4810165" y="2167208"/>
            <a:ext cx="1286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US" sz="180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Flipped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US" sz="180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input image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38" name="Google Shape;738;p60" descr="Screenshot 2023-06-01 at 08.24.3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8069500" y="3065056"/>
            <a:ext cx="855580" cy="846478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60"/>
          <p:cNvSpPr txBox="1"/>
          <p:nvPr/>
        </p:nvSpPr>
        <p:spPr>
          <a:xfrm>
            <a:off x="7847927" y="2167204"/>
            <a:ext cx="1286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US" sz="180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Flipped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US" sz="180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input image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0" name="Google Shape;740;p60"/>
          <p:cNvSpPr txBox="1"/>
          <p:nvPr/>
        </p:nvSpPr>
        <p:spPr>
          <a:xfrm>
            <a:off x="860876" y="5079899"/>
            <a:ext cx="11006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US" sz="180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Possible transformations: any invertible spatial transformation (e.g. flipping, scaling, rotation and translation)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61"/>
          <p:cNvSpPr txBox="1">
            <a:spLocks noGrp="1"/>
          </p:cNvSpPr>
          <p:nvPr>
            <p:ph type="sldNum" idx="12"/>
          </p:nvPr>
        </p:nvSpPr>
        <p:spPr>
          <a:xfrm>
            <a:off x="11847156" y="6574229"/>
            <a:ext cx="160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1B1"/>
              </a:buClr>
              <a:buSzPts val="8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9</a:t>
            </a:fld>
            <a:endParaRPr/>
          </a:p>
        </p:txBody>
      </p:sp>
      <p:sp>
        <p:nvSpPr>
          <p:cNvPr id="746" name="Google Shape;746;p61"/>
          <p:cNvSpPr txBox="1">
            <a:spLocks noGrp="1"/>
          </p:cNvSpPr>
          <p:nvPr>
            <p:ph type="title"/>
          </p:nvPr>
        </p:nvSpPr>
        <p:spPr>
          <a:xfrm>
            <a:off x="289910" y="188725"/>
            <a:ext cx="9708300" cy="10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5759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162F"/>
              </a:buClr>
              <a:buSzPts val="2800"/>
              <a:buFont typeface="Roboto Thin"/>
              <a:buNone/>
            </a:pPr>
            <a:r>
              <a:rPr lang="en-US">
                <a:latin typeface="Roboto Thin"/>
                <a:ea typeface="Roboto Thin"/>
                <a:cs typeface="Roboto Thin"/>
                <a:sym typeface="Roboto Thin"/>
              </a:rPr>
              <a:t>UNCERTAINTY MEASURES - </a:t>
            </a:r>
            <a:r>
              <a:rPr lang="en-US" i="1">
                <a:latin typeface="Roboto Thin"/>
                <a:ea typeface="Roboto Thin"/>
                <a:cs typeface="Roboto Thin"/>
                <a:sym typeface="Roboto Thin"/>
              </a:rPr>
              <a:t>examples</a:t>
            </a:r>
            <a:endParaRPr i="1"/>
          </a:p>
        </p:txBody>
      </p:sp>
      <p:grpSp>
        <p:nvGrpSpPr>
          <p:cNvPr id="747" name="Google Shape;747;p61"/>
          <p:cNvGrpSpPr/>
          <p:nvPr/>
        </p:nvGrpSpPr>
        <p:grpSpPr>
          <a:xfrm>
            <a:off x="2984482" y="5643044"/>
            <a:ext cx="1999321" cy="793800"/>
            <a:chOff x="0" y="0"/>
            <a:chExt cx="1999321" cy="793800"/>
          </a:xfrm>
        </p:grpSpPr>
        <p:sp>
          <p:nvSpPr>
            <p:cNvPr id="748" name="Google Shape;748;p61"/>
            <p:cNvSpPr txBox="1"/>
            <p:nvPr/>
          </p:nvSpPr>
          <p:spPr>
            <a:xfrm>
              <a:off x="889321" y="0"/>
              <a:ext cx="1110000" cy="79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61"/>
            <p:cNvSpPr txBox="1"/>
            <p:nvPr/>
          </p:nvSpPr>
          <p:spPr>
            <a:xfrm>
              <a:off x="0" y="0"/>
              <a:ext cx="1110000" cy="79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0" name="Google Shape;750;p61"/>
          <p:cNvSpPr txBox="1">
            <a:spLocks noGrp="1"/>
          </p:cNvSpPr>
          <p:nvPr>
            <p:ph type="title"/>
          </p:nvPr>
        </p:nvSpPr>
        <p:spPr>
          <a:xfrm>
            <a:off x="896450" y="1365275"/>
            <a:ext cx="5519400" cy="10887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Regression</a:t>
            </a:r>
            <a:endParaRPr i="1"/>
          </a:p>
        </p:txBody>
      </p:sp>
      <p:sp>
        <p:nvSpPr>
          <p:cNvPr id="751" name="Google Shape;751;p61"/>
          <p:cNvSpPr txBox="1">
            <a:spLocks noGrp="1"/>
          </p:cNvSpPr>
          <p:nvPr>
            <p:ph type="title"/>
          </p:nvPr>
        </p:nvSpPr>
        <p:spPr>
          <a:xfrm>
            <a:off x="6488250" y="1407400"/>
            <a:ext cx="5519400" cy="10887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Classification</a:t>
            </a:r>
            <a:endParaRPr i="1"/>
          </a:p>
        </p:txBody>
      </p:sp>
      <p:sp>
        <p:nvSpPr>
          <p:cNvPr id="752" name="Google Shape;752;p61"/>
          <p:cNvSpPr txBox="1"/>
          <p:nvPr/>
        </p:nvSpPr>
        <p:spPr>
          <a:xfrm>
            <a:off x="767400" y="2728450"/>
            <a:ext cx="69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0.7</a:t>
            </a:r>
            <a:endParaRPr sz="1800" b="1"/>
          </a:p>
        </p:txBody>
      </p:sp>
      <p:sp>
        <p:nvSpPr>
          <p:cNvPr id="753" name="Google Shape;753;p61"/>
          <p:cNvSpPr txBox="1"/>
          <p:nvPr/>
        </p:nvSpPr>
        <p:spPr>
          <a:xfrm>
            <a:off x="1787900" y="2728450"/>
            <a:ext cx="69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0.8</a:t>
            </a:r>
            <a:endParaRPr sz="1800" b="1"/>
          </a:p>
        </p:txBody>
      </p:sp>
      <p:sp>
        <p:nvSpPr>
          <p:cNvPr id="754" name="Google Shape;754;p61"/>
          <p:cNvSpPr txBox="1"/>
          <p:nvPr/>
        </p:nvSpPr>
        <p:spPr>
          <a:xfrm>
            <a:off x="2808400" y="2728450"/>
            <a:ext cx="69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0.3</a:t>
            </a:r>
            <a:endParaRPr sz="1800" b="1"/>
          </a:p>
        </p:txBody>
      </p:sp>
      <p:sp>
        <p:nvSpPr>
          <p:cNvPr id="755" name="Google Shape;755;p61"/>
          <p:cNvSpPr txBox="1"/>
          <p:nvPr/>
        </p:nvSpPr>
        <p:spPr>
          <a:xfrm>
            <a:off x="1395050" y="4293925"/>
            <a:ext cx="1453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“Variance”</a:t>
            </a:r>
            <a:endParaRPr sz="1800" b="1"/>
          </a:p>
        </p:txBody>
      </p:sp>
      <p:cxnSp>
        <p:nvCxnSpPr>
          <p:cNvPr id="756" name="Google Shape;756;p61"/>
          <p:cNvCxnSpPr>
            <a:stCxn id="752" idx="2"/>
            <a:endCxn id="755" idx="0"/>
          </p:cNvCxnSpPr>
          <p:nvPr/>
        </p:nvCxnSpPr>
        <p:spPr>
          <a:xfrm>
            <a:off x="1114650" y="3190150"/>
            <a:ext cx="1007100" cy="11037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7" name="Google Shape;757;p61"/>
          <p:cNvCxnSpPr>
            <a:stCxn id="753" idx="2"/>
            <a:endCxn id="755" idx="0"/>
          </p:cNvCxnSpPr>
          <p:nvPr/>
        </p:nvCxnSpPr>
        <p:spPr>
          <a:xfrm flipH="1">
            <a:off x="2121950" y="3190150"/>
            <a:ext cx="13200" cy="11037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8" name="Google Shape;758;p61"/>
          <p:cNvCxnSpPr>
            <a:stCxn id="754" idx="2"/>
            <a:endCxn id="755" idx="0"/>
          </p:cNvCxnSpPr>
          <p:nvPr/>
        </p:nvCxnSpPr>
        <p:spPr>
          <a:xfrm flipH="1">
            <a:off x="2121850" y="3190150"/>
            <a:ext cx="1033800" cy="11037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59" name="Google Shape;759;p61"/>
          <p:cNvSpPr/>
          <p:nvPr/>
        </p:nvSpPr>
        <p:spPr>
          <a:xfrm>
            <a:off x="6410050" y="2750150"/>
            <a:ext cx="585900" cy="1390500"/>
          </a:xfrm>
          <a:prstGeom prst="bracketPai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/>
              <a:t>0.2</a:t>
            </a:r>
            <a:endParaRPr sz="15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/>
              <a:t>0.5</a:t>
            </a:r>
            <a:endParaRPr sz="15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/>
              <a:t>0.3</a:t>
            </a:r>
            <a:endParaRPr sz="1500" b="1"/>
          </a:p>
        </p:txBody>
      </p:sp>
      <p:sp>
        <p:nvSpPr>
          <p:cNvPr id="760" name="Google Shape;760;p61"/>
          <p:cNvSpPr/>
          <p:nvPr/>
        </p:nvSpPr>
        <p:spPr>
          <a:xfrm>
            <a:off x="8010250" y="2750150"/>
            <a:ext cx="585900" cy="1390500"/>
          </a:xfrm>
          <a:prstGeom prst="bracketPai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/>
              <a:t>0.1</a:t>
            </a:r>
            <a:endParaRPr sz="15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/>
              <a:t>0.5</a:t>
            </a:r>
            <a:endParaRPr sz="15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/>
              <a:t>0.4</a:t>
            </a:r>
            <a:endParaRPr sz="1500" b="1"/>
          </a:p>
        </p:txBody>
      </p:sp>
      <p:sp>
        <p:nvSpPr>
          <p:cNvPr id="761" name="Google Shape;761;p61"/>
          <p:cNvSpPr/>
          <p:nvPr/>
        </p:nvSpPr>
        <p:spPr>
          <a:xfrm>
            <a:off x="9610450" y="2750150"/>
            <a:ext cx="585900" cy="1390500"/>
          </a:xfrm>
          <a:prstGeom prst="bracketPai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/>
              <a:t>0.2</a:t>
            </a:r>
            <a:endParaRPr sz="15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/>
              <a:t>0.6</a:t>
            </a:r>
            <a:endParaRPr sz="15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/>
              <a:t>0.2</a:t>
            </a:r>
            <a:endParaRPr sz="1500" b="1"/>
          </a:p>
        </p:txBody>
      </p:sp>
      <p:sp>
        <p:nvSpPr>
          <p:cNvPr id="762" name="Google Shape;762;p61"/>
          <p:cNvSpPr txBox="1"/>
          <p:nvPr/>
        </p:nvSpPr>
        <p:spPr>
          <a:xfrm>
            <a:off x="6899800" y="5181350"/>
            <a:ext cx="2806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“Entropy of Expected”</a:t>
            </a:r>
            <a:endParaRPr sz="1800" b="1"/>
          </a:p>
        </p:txBody>
      </p:sp>
      <p:cxnSp>
        <p:nvCxnSpPr>
          <p:cNvPr id="763" name="Google Shape;763;p61"/>
          <p:cNvCxnSpPr>
            <a:stCxn id="759" idx="2"/>
            <a:endCxn id="762" idx="0"/>
          </p:cNvCxnSpPr>
          <p:nvPr/>
        </p:nvCxnSpPr>
        <p:spPr>
          <a:xfrm>
            <a:off x="6703000" y="4140650"/>
            <a:ext cx="1600200" cy="10407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4" name="Google Shape;764;p61"/>
          <p:cNvCxnSpPr>
            <a:stCxn id="760" idx="2"/>
            <a:endCxn id="762" idx="0"/>
          </p:cNvCxnSpPr>
          <p:nvPr/>
        </p:nvCxnSpPr>
        <p:spPr>
          <a:xfrm>
            <a:off x="8303200" y="4140650"/>
            <a:ext cx="0" cy="10407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5" name="Google Shape;765;p61"/>
          <p:cNvCxnSpPr>
            <a:stCxn id="761" idx="2"/>
            <a:endCxn id="762" idx="0"/>
          </p:cNvCxnSpPr>
          <p:nvPr/>
        </p:nvCxnSpPr>
        <p:spPr>
          <a:xfrm flipH="1">
            <a:off x="8303200" y="4140650"/>
            <a:ext cx="1600200" cy="10407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Martel 2018">
  <a:themeElements>
    <a:clrScheme name="Martel 2018">
      <a:dk1>
        <a:srgbClr val="284B54"/>
      </a:dk1>
      <a:lt1>
        <a:srgbClr val="FFFFFF"/>
      </a:lt1>
      <a:dk2>
        <a:srgbClr val="A7A7A7"/>
      </a:dk2>
      <a:lt2>
        <a:srgbClr val="535353"/>
      </a:lt2>
      <a:accent1>
        <a:srgbClr val="284B54"/>
      </a:accent1>
      <a:accent2>
        <a:srgbClr val="FBDF09"/>
      </a:accent2>
      <a:accent3>
        <a:srgbClr val="162A2F"/>
      </a:accent3>
      <a:accent4>
        <a:srgbClr val="8D7D05"/>
      </a:accent4>
      <a:accent5>
        <a:srgbClr val="E1E1E2"/>
      </a:accent5>
      <a:accent6>
        <a:srgbClr val="70707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rtel 2018">
  <a:themeElements>
    <a:clrScheme name="Martel 2018">
      <a:dk1>
        <a:srgbClr val="284B54"/>
      </a:dk1>
      <a:lt1>
        <a:srgbClr val="FFFFFF"/>
      </a:lt1>
      <a:dk2>
        <a:srgbClr val="A7A7A7"/>
      </a:dk2>
      <a:lt2>
        <a:srgbClr val="535353"/>
      </a:lt2>
      <a:accent1>
        <a:srgbClr val="284B54"/>
      </a:accent1>
      <a:accent2>
        <a:srgbClr val="FBDF09"/>
      </a:accent2>
      <a:accent3>
        <a:srgbClr val="162A2F"/>
      </a:accent3>
      <a:accent4>
        <a:srgbClr val="8D7D05"/>
      </a:accent4>
      <a:accent5>
        <a:srgbClr val="E1E1E2"/>
      </a:accent5>
      <a:accent6>
        <a:srgbClr val="70707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artel 2018">
  <a:themeElements>
    <a:clrScheme name="Martel 2018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84B54"/>
      </a:accent1>
      <a:accent2>
        <a:srgbClr val="FBDF09"/>
      </a:accent2>
      <a:accent3>
        <a:srgbClr val="162A2F"/>
      </a:accent3>
      <a:accent4>
        <a:srgbClr val="8D7D05"/>
      </a:accent4>
      <a:accent5>
        <a:srgbClr val="E1E1E2"/>
      </a:accent5>
      <a:accent6>
        <a:srgbClr val="70707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489</Words>
  <Application>Microsoft Office PowerPoint</Application>
  <PresentationFormat>Widescreen</PresentationFormat>
  <Paragraphs>115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Bree Serif</vt:lpstr>
      <vt:lpstr>Helvetica Neue</vt:lpstr>
      <vt:lpstr>Arial</vt:lpstr>
      <vt:lpstr>Oswald</vt:lpstr>
      <vt:lpstr>Calibri</vt:lpstr>
      <vt:lpstr>Montserrat Light</vt:lpstr>
      <vt:lpstr>Montserrat</vt:lpstr>
      <vt:lpstr>Roboto</vt:lpstr>
      <vt:lpstr>Roboto Thin</vt:lpstr>
      <vt:lpstr>Martel 2018</vt:lpstr>
      <vt:lpstr>Martel 2018</vt:lpstr>
      <vt:lpstr>PART 2: UNCERTAINTY QUANTIFICATION TECHNIQUES AND HANDS-ON</vt:lpstr>
      <vt:lpstr>SOURCES OF UNCERTAINTY</vt:lpstr>
      <vt:lpstr>OVERALL PIPELINE</vt:lpstr>
      <vt:lpstr>BAYESIAN PERSPECTIVE ON UNCERTAINTY</vt:lpstr>
      <vt:lpstr>ENSEMBLING-BASED APPROACHES</vt:lpstr>
      <vt:lpstr>MONTE CARLO DROPOUT (MCDP)</vt:lpstr>
      <vt:lpstr>DEEP ENSEMBLES</vt:lpstr>
      <vt:lpstr>TEST TIME AUGMENTATIONS (TTA)</vt:lpstr>
      <vt:lpstr>UNCERTAINTY MEASURES - examples</vt:lpstr>
      <vt:lpstr>OTHER UQ METHODS</vt:lpstr>
      <vt:lpstr>How to choose an UQ method?</vt:lpstr>
      <vt:lpstr>UNCERTAINTY  QUANTIFIED. WHAT’S NEXT?</vt:lpstr>
      <vt:lpstr>HANDS-ON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 2: UNCERTAINTY QUANTIFICATION TECHNIQUES AND HANDS-ON</dc:title>
  <cp:lastModifiedBy>Vatsal Raina</cp:lastModifiedBy>
  <cp:revision>1</cp:revision>
  <dcterms:modified xsi:type="dcterms:W3CDTF">2023-09-30T09:44:11Z</dcterms:modified>
</cp:coreProperties>
</file>